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10"/>
  </p:notesMasterIdLst>
  <p:sldIdLst>
    <p:sldId id="258" r:id="rId2"/>
    <p:sldId id="3998" r:id="rId3"/>
    <p:sldId id="4006" r:id="rId4"/>
    <p:sldId id="4003" r:id="rId5"/>
    <p:sldId id="4007" r:id="rId6"/>
    <p:sldId id="4004" r:id="rId7"/>
    <p:sldId id="4005" r:id="rId8"/>
    <p:sldId id="3999" r:id="rId9"/>
  </p:sldIdLst>
  <p:sldSz cx="12801600" cy="96012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AE3E"/>
    <a:srgbClr val="B9D396"/>
    <a:srgbClr val="8EBA5C"/>
    <a:srgbClr val="9BC26E"/>
    <a:srgbClr val="C0D79F"/>
    <a:srgbClr val="DDECB7"/>
    <a:srgbClr val="A8CA81"/>
    <a:srgbClr val="547C28"/>
    <a:srgbClr val="8DBA5B"/>
    <a:srgbClr val="A4C7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C1DA2-A3A9-4CD1-A6B7-4D60EF0D2B8F}" v="36" dt="2022-01-12T10:43:06.42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60"/>
  </p:normalViewPr>
  <p:slideViewPr>
    <p:cSldViewPr snapToGrid="0">
      <p:cViewPr varScale="1">
        <p:scale>
          <a:sx n="78" d="100"/>
          <a:sy n="78" d="100"/>
        </p:scale>
        <p:origin x="18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Antonio Cordero" userId="9995f6d9-ce50-4ef4-bbfb-b48fd97d15a5" providerId="ADAL" clId="{CD748839-BD71-4CB2-89F7-1BAE180335BA}"/>
    <pc:docChg chg="modSld sldOrd">
      <pc:chgData name="Pedro Antonio Cordero" userId="9995f6d9-ce50-4ef4-bbfb-b48fd97d15a5" providerId="ADAL" clId="{CD748839-BD71-4CB2-89F7-1BAE180335BA}" dt="2022-01-12T11:23:04.336" v="1"/>
      <pc:docMkLst>
        <pc:docMk/>
      </pc:docMkLst>
      <pc:sldChg chg="ord">
        <pc:chgData name="Pedro Antonio Cordero" userId="9995f6d9-ce50-4ef4-bbfb-b48fd97d15a5" providerId="ADAL" clId="{CD748839-BD71-4CB2-89F7-1BAE180335BA}" dt="2022-01-12T11:23:04.336" v="1"/>
        <pc:sldMkLst>
          <pc:docMk/>
          <pc:sldMk cId="1236951064" sldId="4004"/>
        </pc:sldMkLst>
      </pc:sldChg>
    </pc:docChg>
  </pc:docChgLst>
  <pc:docChgLst>
    <pc:chgData name="Pedro Antonio Cordero" userId="9995f6d9-ce50-4ef4-bbfb-b48fd97d15a5" providerId="ADAL" clId="{681C1DA2-A3A9-4CD1-A6B7-4D60EF0D2B8F}"/>
    <pc:docChg chg="undo redo custSel addSld modSld sldOrd">
      <pc:chgData name="Pedro Antonio Cordero" userId="9995f6d9-ce50-4ef4-bbfb-b48fd97d15a5" providerId="ADAL" clId="{681C1DA2-A3A9-4CD1-A6B7-4D60EF0D2B8F}" dt="2022-01-12T10:43:31.135" v="390" actId="255"/>
      <pc:docMkLst>
        <pc:docMk/>
      </pc:docMkLst>
      <pc:sldChg chg="addSp delSp modSp mod">
        <pc:chgData name="Pedro Antonio Cordero" userId="9995f6d9-ce50-4ef4-bbfb-b48fd97d15a5" providerId="ADAL" clId="{681C1DA2-A3A9-4CD1-A6B7-4D60EF0D2B8F}" dt="2022-01-04T16:21:10.270" v="10" actId="1076"/>
        <pc:sldMkLst>
          <pc:docMk/>
          <pc:sldMk cId="693948544" sldId="258"/>
        </pc:sldMkLst>
        <pc:spChg chg="mod">
          <ac:chgData name="Pedro Antonio Cordero" userId="9995f6d9-ce50-4ef4-bbfb-b48fd97d15a5" providerId="ADAL" clId="{681C1DA2-A3A9-4CD1-A6B7-4D60EF0D2B8F}" dt="2022-01-04T16:21:10.270" v="10" actId="1076"/>
          <ac:spMkLst>
            <pc:docMk/>
            <pc:sldMk cId="693948544" sldId="258"/>
            <ac:spMk id="41" creationId="{9D131F75-6B9A-4868-900B-FD90A8016765}"/>
          </ac:spMkLst>
        </pc:spChg>
        <pc:picChg chg="add del">
          <ac:chgData name="Pedro Antonio Cordero" userId="9995f6d9-ce50-4ef4-bbfb-b48fd97d15a5" providerId="ADAL" clId="{681C1DA2-A3A9-4CD1-A6B7-4D60EF0D2B8F}" dt="2022-01-04T16:21:05.972" v="8" actId="478"/>
          <ac:picMkLst>
            <pc:docMk/>
            <pc:sldMk cId="693948544" sldId="258"/>
            <ac:picMk id="6" creationId="{EF16AB97-D19F-4E76-B19E-CE8A2557363B}"/>
          </ac:picMkLst>
        </pc:picChg>
        <pc:picChg chg="add del mod">
          <ac:chgData name="Pedro Antonio Cordero" userId="9995f6d9-ce50-4ef4-bbfb-b48fd97d15a5" providerId="ADAL" clId="{681C1DA2-A3A9-4CD1-A6B7-4D60EF0D2B8F}" dt="2022-01-04T16:21:05.060" v="7"/>
          <ac:picMkLst>
            <pc:docMk/>
            <pc:sldMk cId="693948544" sldId="258"/>
            <ac:picMk id="23" creationId="{20BBD082-8E8F-453F-A959-6B44EA8BD78B}"/>
          </ac:picMkLst>
        </pc:picChg>
      </pc:sldChg>
      <pc:sldChg chg="addSp delSp modSp mod">
        <pc:chgData name="Pedro Antonio Cordero" userId="9995f6d9-ce50-4ef4-bbfb-b48fd97d15a5" providerId="ADAL" clId="{681C1DA2-A3A9-4CD1-A6B7-4D60EF0D2B8F}" dt="2022-01-04T18:16:57.386" v="259" actId="1037"/>
        <pc:sldMkLst>
          <pc:docMk/>
          <pc:sldMk cId="4089997513" sldId="3998"/>
        </pc:sldMkLst>
        <pc:spChg chg="add del mod">
          <ac:chgData name="Pedro Antonio Cordero" userId="9995f6d9-ce50-4ef4-bbfb-b48fd97d15a5" providerId="ADAL" clId="{681C1DA2-A3A9-4CD1-A6B7-4D60EF0D2B8F}" dt="2022-01-04T17:08:22.652" v="90" actId="478"/>
          <ac:spMkLst>
            <pc:docMk/>
            <pc:sldMk cId="4089997513" sldId="3998"/>
            <ac:spMk id="4" creationId="{44DD204D-11CD-4401-BC15-7E0DD28B3B12}"/>
          </ac:spMkLst>
        </pc:spChg>
        <pc:spChg chg="add del mod">
          <ac:chgData name="Pedro Antonio Cordero" userId="9995f6d9-ce50-4ef4-bbfb-b48fd97d15a5" providerId="ADAL" clId="{681C1DA2-A3A9-4CD1-A6B7-4D60EF0D2B8F}" dt="2022-01-04T17:08:12.292" v="86" actId="478"/>
          <ac:spMkLst>
            <pc:docMk/>
            <pc:sldMk cId="4089997513" sldId="3998"/>
            <ac:spMk id="39" creationId="{4BB1457F-2656-4343-B5CF-71DDAA5BC3F0}"/>
          </ac:spMkLst>
        </pc:spChg>
        <pc:spChg chg="add del mod">
          <ac:chgData name="Pedro Antonio Cordero" userId="9995f6d9-ce50-4ef4-bbfb-b48fd97d15a5" providerId="ADAL" clId="{681C1DA2-A3A9-4CD1-A6B7-4D60EF0D2B8F}" dt="2022-01-04T17:08:30.108" v="94" actId="478"/>
          <ac:spMkLst>
            <pc:docMk/>
            <pc:sldMk cId="4089997513" sldId="3998"/>
            <ac:spMk id="40" creationId="{2AE6C476-3D79-4721-A1EE-9B83FEB60D0B}"/>
          </ac:spMkLst>
        </pc:spChg>
        <pc:picChg chg="add mod modCrop">
          <ac:chgData name="Pedro Antonio Cordero" userId="9995f6d9-ce50-4ef4-bbfb-b48fd97d15a5" providerId="ADAL" clId="{681C1DA2-A3A9-4CD1-A6B7-4D60EF0D2B8F}" dt="2022-01-04T18:15:43.254" v="221" actId="1076"/>
          <ac:picMkLst>
            <pc:docMk/>
            <pc:sldMk cId="4089997513" sldId="3998"/>
            <ac:picMk id="3" creationId="{68FA2FA8-8DCE-4859-B5A6-C9FB68FCD667}"/>
          </ac:picMkLst>
        </pc:picChg>
        <pc:picChg chg="del mod modCrop">
          <ac:chgData name="Pedro Antonio Cordero" userId="9995f6d9-ce50-4ef4-bbfb-b48fd97d15a5" providerId="ADAL" clId="{681C1DA2-A3A9-4CD1-A6B7-4D60EF0D2B8F}" dt="2022-01-04T18:15:48.114" v="222" actId="21"/>
          <ac:picMkLst>
            <pc:docMk/>
            <pc:sldMk cId="4089997513" sldId="3998"/>
            <ac:picMk id="5" creationId="{5B3FE48D-8B48-4118-B2CD-67466FECDCB9}"/>
          </ac:picMkLst>
        </pc:picChg>
        <pc:picChg chg="add mod modCrop">
          <ac:chgData name="Pedro Antonio Cordero" userId="9995f6d9-ce50-4ef4-bbfb-b48fd97d15a5" providerId="ADAL" clId="{681C1DA2-A3A9-4CD1-A6B7-4D60EF0D2B8F}" dt="2022-01-04T18:16:57.386" v="259" actId="1037"/>
          <ac:picMkLst>
            <pc:docMk/>
            <pc:sldMk cId="4089997513" sldId="3998"/>
            <ac:picMk id="7" creationId="{A6C29F7F-AB9F-4802-ABB4-DC13684A7CAE}"/>
          </ac:picMkLst>
        </pc:picChg>
        <pc:picChg chg="add del mod modCrop">
          <ac:chgData name="Pedro Antonio Cordero" userId="9995f6d9-ce50-4ef4-bbfb-b48fd97d15a5" providerId="ADAL" clId="{681C1DA2-A3A9-4CD1-A6B7-4D60EF0D2B8F}" dt="2022-01-04T18:13:57.151" v="197" actId="21"/>
          <ac:picMkLst>
            <pc:docMk/>
            <pc:sldMk cId="4089997513" sldId="3998"/>
            <ac:picMk id="33" creationId="{299AB34A-437E-44BF-9277-EC5236642926}"/>
          </ac:picMkLst>
        </pc:picChg>
        <pc:picChg chg="add del mod">
          <ac:chgData name="Pedro Antonio Cordero" userId="9995f6d9-ce50-4ef4-bbfb-b48fd97d15a5" providerId="ADAL" clId="{681C1DA2-A3A9-4CD1-A6B7-4D60EF0D2B8F}" dt="2022-01-04T17:07:37.721" v="79" actId="478"/>
          <ac:picMkLst>
            <pc:docMk/>
            <pc:sldMk cId="4089997513" sldId="3998"/>
            <ac:picMk id="34" creationId="{9199E409-7AFF-4CB3-B1D0-BBEA8696D317}"/>
          </ac:picMkLst>
        </pc:picChg>
        <pc:picChg chg="add del mod">
          <ac:chgData name="Pedro Antonio Cordero" userId="9995f6d9-ce50-4ef4-bbfb-b48fd97d15a5" providerId="ADAL" clId="{681C1DA2-A3A9-4CD1-A6B7-4D60EF0D2B8F}" dt="2022-01-04T17:07:37.065" v="78" actId="478"/>
          <ac:picMkLst>
            <pc:docMk/>
            <pc:sldMk cId="4089997513" sldId="3998"/>
            <ac:picMk id="35" creationId="{460C17AF-94D4-4382-9AF2-976A360A31DC}"/>
          </ac:picMkLst>
        </pc:picChg>
        <pc:picChg chg="add del mod">
          <ac:chgData name="Pedro Antonio Cordero" userId="9995f6d9-ce50-4ef4-bbfb-b48fd97d15a5" providerId="ADAL" clId="{681C1DA2-A3A9-4CD1-A6B7-4D60EF0D2B8F}" dt="2022-01-04T17:07:36.317" v="77" actId="478"/>
          <ac:picMkLst>
            <pc:docMk/>
            <pc:sldMk cId="4089997513" sldId="3998"/>
            <ac:picMk id="36" creationId="{39DEEDAC-6FE8-47EF-AEEE-79D14677241D}"/>
          </ac:picMkLst>
        </pc:picChg>
        <pc:picChg chg="del">
          <ac:chgData name="Pedro Antonio Cordero" userId="9995f6d9-ce50-4ef4-bbfb-b48fd97d15a5" providerId="ADAL" clId="{681C1DA2-A3A9-4CD1-A6B7-4D60EF0D2B8F}" dt="2022-01-04T17:05:38.007" v="53" actId="478"/>
          <ac:picMkLst>
            <pc:docMk/>
            <pc:sldMk cId="4089997513" sldId="3998"/>
            <ac:picMk id="42" creationId="{5B174649-7FBE-4CE7-BDB2-58A3CF188EF4}"/>
          </ac:picMkLst>
        </pc:picChg>
        <pc:picChg chg="add del mod">
          <ac:chgData name="Pedro Antonio Cordero" userId="9995f6d9-ce50-4ef4-bbfb-b48fd97d15a5" providerId="ADAL" clId="{681C1DA2-A3A9-4CD1-A6B7-4D60EF0D2B8F}" dt="2022-01-04T17:08:29.321" v="93" actId="478"/>
          <ac:picMkLst>
            <pc:docMk/>
            <pc:sldMk cId="4089997513" sldId="3998"/>
            <ac:picMk id="43" creationId="{15CB50D5-BDC5-4AF5-B03F-8CC0BF894E22}"/>
          </ac:picMkLst>
        </pc:picChg>
        <pc:picChg chg="add mod">
          <ac:chgData name="Pedro Antonio Cordero" userId="9995f6d9-ce50-4ef4-bbfb-b48fd97d15a5" providerId="ADAL" clId="{681C1DA2-A3A9-4CD1-A6B7-4D60EF0D2B8F}" dt="2022-01-04T18:16:55.892" v="256" actId="1037"/>
          <ac:picMkLst>
            <pc:docMk/>
            <pc:sldMk cId="4089997513" sldId="3998"/>
            <ac:picMk id="44" creationId="{86C1076B-724F-4ADA-81E2-89DAD1BDA383}"/>
          </ac:picMkLst>
        </pc:picChg>
        <pc:picChg chg="add mod">
          <ac:chgData name="Pedro Antonio Cordero" userId="9995f6d9-ce50-4ef4-bbfb-b48fd97d15a5" providerId="ADAL" clId="{681C1DA2-A3A9-4CD1-A6B7-4D60EF0D2B8F}" dt="2022-01-04T18:16:54.537" v="255" actId="1037"/>
          <ac:picMkLst>
            <pc:docMk/>
            <pc:sldMk cId="4089997513" sldId="3998"/>
            <ac:picMk id="45" creationId="{6CDA0680-1681-41E3-B099-172B210DCDF4}"/>
          </ac:picMkLst>
        </pc:picChg>
      </pc:sldChg>
      <pc:sldChg chg="addSp delSp modSp mod ord">
        <pc:chgData name="Pedro Antonio Cordero" userId="9995f6d9-ce50-4ef4-bbfb-b48fd97d15a5" providerId="ADAL" clId="{681C1DA2-A3A9-4CD1-A6B7-4D60EF0D2B8F}" dt="2022-01-12T10:30:13.681" v="331"/>
        <pc:sldMkLst>
          <pc:docMk/>
          <pc:sldMk cId="3975203659" sldId="3999"/>
        </pc:sldMkLst>
        <pc:spChg chg="mod">
          <ac:chgData name="Pedro Antonio Cordero" userId="9995f6d9-ce50-4ef4-bbfb-b48fd97d15a5" providerId="ADAL" clId="{681C1DA2-A3A9-4CD1-A6B7-4D60EF0D2B8F}" dt="2022-01-12T10:28:39.507" v="300" actId="14100"/>
          <ac:spMkLst>
            <pc:docMk/>
            <pc:sldMk cId="3975203659" sldId="3999"/>
            <ac:spMk id="34" creationId="{19A4FFF6-9B77-488D-B5BF-CCCF5A7CD0DF}"/>
          </ac:spMkLst>
        </pc:spChg>
        <pc:spChg chg="mod">
          <ac:chgData name="Pedro Antonio Cordero" userId="9995f6d9-ce50-4ef4-bbfb-b48fd97d15a5" providerId="ADAL" clId="{681C1DA2-A3A9-4CD1-A6B7-4D60EF0D2B8F}" dt="2022-01-12T10:29:02.023" v="305" actId="1076"/>
          <ac:spMkLst>
            <pc:docMk/>
            <pc:sldMk cId="3975203659" sldId="3999"/>
            <ac:spMk id="40" creationId="{25DE383F-6383-41E6-B90F-09B653F9C698}"/>
          </ac:spMkLst>
        </pc:spChg>
        <pc:spChg chg="del">
          <ac:chgData name="Pedro Antonio Cordero" userId="9995f6d9-ce50-4ef4-bbfb-b48fd97d15a5" providerId="ADAL" clId="{681C1DA2-A3A9-4CD1-A6B7-4D60EF0D2B8F}" dt="2022-01-12T10:27:16.531" v="280" actId="478"/>
          <ac:spMkLst>
            <pc:docMk/>
            <pc:sldMk cId="3975203659" sldId="3999"/>
            <ac:spMk id="42" creationId="{1270591B-2D53-4524-BD59-C080290B9E8C}"/>
          </ac:spMkLst>
        </pc:spChg>
        <pc:spChg chg="del">
          <ac:chgData name="Pedro Antonio Cordero" userId="9995f6d9-ce50-4ef4-bbfb-b48fd97d15a5" providerId="ADAL" clId="{681C1DA2-A3A9-4CD1-A6B7-4D60EF0D2B8F}" dt="2022-01-12T10:26:48.292" v="270" actId="478"/>
          <ac:spMkLst>
            <pc:docMk/>
            <pc:sldMk cId="3975203659" sldId="3999"/>
            <ac:spMk id="43" creationId="{FD257F7C-2D45-4D00-8E3B-52F30D63C1B3}"/>
          </ac:spMkLst>
        </pc:spChg>
        <pc:spChg chg="del">
          <ac:chgData name="Pedro Antonio Cordero" userId="9995f6d9-ce50-4ef4-bbfb-b48fd97d15a5" providerId="ADAL" clId="{681C1DA2-A3A9-4CD1-A6B7-4D60EF0D2B8F}" dt="2022-01-12T10:27:18.033" v="281" actId="478"/>
          <ac:spMkLst>
            <pc:docMk/>
            <pc:sldMk cId="3975203659" sldId="3999"/>
            <ac:spMk id="44" creationId="{77B036E4-E04E-409D-A759-92BF06E12039}"/>
          </ac:spMkLst>
        </pc:spChg>
        <pc:spChg chg="del">
          <ac:chgData name="Pedro Antonio Cordero" userId="9995f6d9-ce50-4ef4-bbfb-b48fd97d15a5" providerId="ADAL" clId="{681C1DA2-A3A9-4CD1-A6B7-4D60EF0D2B8F}" dt="2022-01-12T10:27:13.951" v="278" actId="478"/>
          <ac:spMkLst>
            <pc:docMk/>
            <pc:sldMk cId="3975203659" sldId="3999"/>
            <ac:spMk id="45" creationId="{81DEA00E-577D-4F77-9CE9-F411C4125FEA}"/>
          </ac:spMkLst>
        </pc:spChg>
        <pc:spChg chg="del">
          <ac:chgData name="Pedro Antonio Cordero" userId="9995f6d9-ce50-4ef4-bbfb-b48fd97d15a5" providerId="ADAL" clId="{681C1DA2-A3A9-4CD1-A6B7-4D60EF0D2B8F}" dt="2022-01-12T10:27:15.213" v="279" actId="478"/>
          <ac:spMkLst>
            <pc:docMk/>
            <pc:sldMk cId="3975203659" sldId="3999"/>
            <ac:spMk id="46" creationId="{EEFC67D2-EE1B-4C28-A2B6-82FABF21B1CA}"/>
          </ac:spMkLst>
        </pc:spChg>
        <pc:spChg chg="del">
          <ac:chgData name="Pedro Antonio Cordero" userId="9995f6d9-ce50-4ef4-bbfb-b48fd97d15a5" providerId="ADAL" clId="{681C1DA2-A3A9-4CD1-A6B7-4D60EF0D2B8F}" dt="2022-01-12T10:26:48.292" v="270" actId="478"/>
          <ac:spMkLst>
            <pc:docMk/>
            <pc:sldMk cId="3975203659" sldId="3999"/>
            <ac:spMk id="62" creationId="{EFE92DEE-EFBA-47F2-BEAF-A97BC3985AD7}"/>
          </ac:spMkLst>
        </pc:spChg>
        <pc:spChg chg="del">
          <ac:chgData name="Pedro Antonio Cordero" userId="9995f6d9-ce50-4ef4-bbfb-b48fd97d15a5" providerId="ADAL" clId="{681C1DA2-A3A9-4CD1-A6B7-4D60EF0D2B8F}" dt="2022-01-12T10:26:48.292" v="270" actId="478"/>
          <ac:spMkLst>
            <pc:docMk/>
            <pc:sldMk cId="3975203659" sldId="3999"/>
            <ac:spMk id="67" creationId="{61ECF71E-2D4C-4976-A571-C124ED42EF16}"/>
          </ac:spMkLst>
        </pc:spChg>
        <pc:spChg chg="del">
          <ac:chgData name="Pedro Antonio Cordero" userId="9995f6d9-ce50-4ef4-bbfb-b48fd97d15a5" providerId="ADAL" clId="{681C1DA2-A3A9-4CD1-A6B7-4D60EF0D2B8F}" dt="2022-01-12T10:26:48.292" v="270" actId="478"/>
          <ac:spMkLst>
            <pc:docMk/>
            <pc:sldMk cId="3975203659" sldId="3999"/>
            <ac:spMk id="68" creationId="{E37B2411-C06B-4C3F-98C2-80202966D470}"/>
          </ac:spMkLst>
        </pc:spChg>
        <pc:spChg chg="del">
          <ac:chgData name="Pedro Antonio Cordero" userId="9995f6d9-ce50-4ef4-bbfb-b48fd97d15a5" providerId="ADAL" clId="{681C1DA2-A3A9-4CD1-A6B7-4D60EF0D2B8F}" dt="2022-01-12T10:26:48.292" v="270" actId="478"/>
          <ac:spMkLst>
            <pc:docMk/>
            <pc:sldMk cId="3975203659" sldId="3999"/>
            <ac:spMk id="69" creationId="{93514080-B340-4D10-882C-E8D497CA9B9B}"/>
          </ac:spMkLst>
        </pc:spChg>
        <pc:spChg chg="del">
          <ac:chgData name="Pedro Antonio Cordero" userId="9995f6d9-ce50-4ef4-bbfb-b48fd97d15a5" providerId="ADAL" clId="{681C1DA2-A3A9-4CD1-A6B7-4D60EF0D2B8F}" dt="2022-01-12T10:26:48.292" v="270" actId="478"/>
          <ac:spMkLst>
            <pc:docMk/>
            <pc:sldMk cId="3975203659" sldId="3999"/>
            <ac:spMk id="70" creationId="{0FF54B76-6916-40DB-BAC1-D774876BDACB}"/>
          </ac:spMkLst>
        </pc:spChg>
        <pc:picChg chg="add mod">
          <ac:chgData name="Pedro Antonio Cordero" userId="9995f6d9-ce50-4ef4-bbfb-b48fd97d15a5" providerId="ADAL" clId="{681C1DA2-A3A9-4CD1-A6B7-4D60EF0D2B8F}" dt="2022-01-12T10:27:02.278" v="276" actId="1076"/>
          <ac:picMkLst>
            <pc:docMk/>
            <pc:sldMk cId="3975203659" sldId="3999"/>
            <ac:picMk id="4" creationId="{C279ED14-2F7B-4E3E-AB0F-565FE1CE05E6}"/>
          </ac:picMkLst>
        </pc:picChg>
        <pc:picChg chg="add del mod">
          <ac:chgData name="Pedro Antonio Cordero" userId="9995f6d9-ce50-4ef4-bbfb-b48fd97d15a5" providerId="ADAL" clId="{681C1DA2-A3A9-4CD1-A6B7-4D60EF0D2B8F}" dt="2022-01-12T10:27:46.402" v="285" actId="478"/>
          <ac:picMkLst>
            <pc:docMk/>
            <pc:sldMk cId="3975203659" sldId="3999"/>
            <ac:picMk id="6" creationId="{475E2E2E-54E6-4174-BACA-739D42A4484F}"/>
          </ac:picMkLst>
        </pc:picChg>
        <pc:picChg chg="del">
          <ac:chgData name="Pedro Antonio Cordero" userId="9995f6d9-ce50-4ef4-bbfb-b48fd97d15a5" providerId="ADAL" clId="{681C1DA2-A3A9-4CD1-A6B7-4D60EF0D2B8F}" dt="2022-01-12T10:26:48.292" v="270" actId="478"/>
          <ac:picMkLst>
            <pc:docMk/>
            <pc:sldMk cId="3975203659" sldId="3999"/>
            <ac:picMk id="7" creationId="{5BB4BFEE-F6C4-475D-8C0E-F04766E0D430}"/>
          </ac:picMkLst>
        </pc:picChg>
        <pc:picChg chg="add del mod">
          <ac:chgData name="Pedro Antonio Cordero" userId="9995f6d9-ce50-4ef4-bbfb-b48fd97d15a5" providerId="ADAL" clId="{681C1DA2-A3A9-4CD1-A6B7-4D60EF0D2B8F}" dt="2022-01-12T10:28:04.608" v="292" actId="478"/>
          <ac:picMkLst>
            <pc:docMk/>
            <pc:sldMk cId="3975203659" sldId="3999"/>
            <ac:picMk id="9" creationId="{EE19F651-1CC3-4335-BBFD-0A05B3189B3C}"/>
          </ac:picMkLst>
        </pc:picChg>
        <pc:picChg chg="add del">
          <ac:chgData name="Pedro Antonio Cordero" userId="9995f6d9-ce50-4ef4-bbfb-b48fd97d15a5" providerId="ADAL" clId="{681C1DA2-A3A9-4CD1-A6B7-4D60EF0D2B8F}" dt="2022-01-12T10:28:03.921" v="291" actId="478"/>
          <ac:picMkLst>
            <pc:docMk/>
            <pc:sldMk cId="3975203659" sldId="3999"/>
            <ac:picMk id="12" creationId="{4DB6A564-CB8F-418C-94F5-5706689F5F2B}"/>
          </ac:picMkLst>
        </pc:picChg>
        <pc:picChg chg="add mod">
          <ac:chgData name="Pedro Antonio Cordero" userId="9995f6d9-ce50-4ef4-bbfb-b48fd97d15a5" providerId="ADAL" clId="{681C1DA2-A3A9-4CD1-A6B7-4D60EF0D2B8F}" dt="2022-01-12T10:29:02.023" v="305" actId="1076"/>
          <ac:picMkLst>
            <pc:docMk/>
            <pc:sldMk cId="3975203659" sldId="3999"/>
            <ac:picMk id="15" creationId="{46E28DD6-ACB9-43F6-B788-2B0A0C4D8249}"/>
          </ac:picMkLst>
        </pc:picChg>
        <pc:picChg chg="del">
          <ac:chgData name="Pedro Antonio Cordero" userId="9995f6d9-ce50-4ef4-bbfb-b48fd97d15a5" providerId="ADAL" clId="{681C1DA2-A3A9-4CD1-A6B7-4D60EF0D2B8F}" dt="2022-01-12T10:27:11.155" v="277" actId="478"/>
          <ac:picMkLst>
            <pc:docMk/>
            <pc:sldMk cId="3975203659" sldId="3999"/>
            <ac:picMk id="36" creationId="{3ED7766E-4C8A-436F-9088-0BE4FF038E4D}"/>
          </ac:picMkLst>
        </pc:picChg>
        <pc:picChg chg="mod">
          <ac:chgData name="Pedro Antonio Cordero" userId="9995f6d9-ce50-4ef4-bbfb-b48fd97d15a5" providerId="ADAL" clId="{681C1DA2-A3A9-4CD1-A6B7-4D60EF0D2B8F}" dt="2022-01-12T10:29:02.023" v="305" actId="1076"/>
          <ac:picMkLst>
            <pc:docMk/>
            <pc:sldMk cId="3975203659" sldId="3999"/>
            <ac:picMk id="39" creationId="{38022068-A720-474E-8BFA-EA09D26C0472}"/>
          </ac:picMkLst>
        </pc:picChg>
        <pc:picChg chg="del">
          <ac:chgData name="Pedro Antonio Cordero" userId="9995f6d9-ce50-4ef4-bbfb-b48fd97d15a5" providerId="ADAL" clId="{681C1DA2-A3A9-4CD1-A6B7-4D60EF0D2B8F}" dt="2022-01-12T10:26:48.292" v="270" actId="478"/>
          <ac:picMkLst>
            <pc:docMk/>
            <pc:sldMk cId="3975203659" sldId="3999"/>
            <ac:picMk id="64" creationId="{4C3CD223-8C36-4504-A821-C31C8932D911}"/>
          </ac:picMkLst>
        </pc:picChg>
        <pc:picChg chg="del">
          <ac:chgData name="Pedro Antonio Cordero" userId="9995f6d9-ce50-4ef4-bbfb-b48fd97d15a5" providerId="ADAL" clId="{681C1DA2-A3A9-4CD1-A6B7-4D60EF0D2B8F}" dt="2022-01-12T10:26:48.292" v="270" actId="478"/>
          <ac:picMkLst>
            <pc:docMk/>
            <pc:sldMk cId="3975203659" sldId="3999"/>
            <ac:picMk id="65" creationId="{D7B8728E-0608-4B19-836F-260D15FBC2A7}"/>
          </ac:picMkLst>
        </pc:picChg>
      </pc:sldChg>
      <pc:sldChg chg="addSp delSp modSp mod">
        <pc:chgData name="Pedro Antonio Cordero" userId="9995f6d9-ce50-4ef4-bbfb-b48fd97d15a5" providerId="ADAL" clId="{681C1DA2-A3A9-4CD1-A6B7-4D60EF0D2B8F}" dt="2022-01-12T10:43:31.135" v="390" actId="255"/>
        <pc:sldMkLst>
          <pc:docMk/>
          <pc:sldMk cId="2688625426" sldId="4003"/>
        </pc:sldMkLst>
        <pc:spChg chg="mod">
          <ac:chgData name="Pedro Antonio Cordero" userId="9995f6d9-ce50-4ef4-bbfb-b48fd97d15a5" providerId="ADAL" clId="{681C1DA2-A3A9-4CD1-A6B7-4D60EF0D2B8F}" dt="2022-01-12T10:43:31.135" v="390" actId="255"/>
          <ac:spMkLst>
            <pc:docMk/>
            <pc:sldMk cId="2688625426" sldId="4003"/>
            <ac:spMk id="24" creationId="{08DC10AD-1929-4260-96B4-693C4098E402}"/>
          </ac:spMkLst>
        </pc:spChg>
        <pc:spChg chg="mod">
          <ac:chgData name="Pedro Antonio Cordero" userId="9995f6d9-ce50-4ef4-bbfb-b48fd97d15a5" providerId="ADAL" clId="{681C1DA2-A3A9-4CD1-A6B7-4D60EF0D2B8F}" dt="2022-01-12T10:32:21.855" v="357" actId="1036"/>
          <ac:spMkLst>
            <pc:docMk/>
            <pc:sldMk cId="2688625426" sldId="4003"/>
            <ac:spMk id="46" creationId="{F93F5455-A00E-4195-B2C9-F9CDCAB7EB12}"/>
          </ac:spMkLst>
        </pc:spChg>
        <pc:graphicFrameChg chg="del mod">
          <ac:chgData name="Pedro Antonio Cordero" userId="9995f6d9-ce50-4ef4-bbfb-b48fd97d15a5" providerId="ADAL" clId="{681C1DA2-A3A9-4CD1-A6B7-4D60EF0D2B8F}" dt="2022-01-12T10:32:57.985" v="358" actId="478"/>
          <ac:graphicFrameMkLst>
            <pc:docMk/>
            <pc:sldMk cId="2688625426" sldId="4003"/>
            <ac:graphicFrameMk id="6" creationId="{A0DE96F2-5243-4596-A89B-BB75BA381FE9}"/>
          </ac:graphicFrameMkLst>
        </pc:graphicFrameChg>
        <pc:graphicFrameChg chg="add del mod">
          <ac:chgData name="Pedro Antonio Cordero" userId="9995f6d9-ce50-4ef4-bbfb-b48fd97d15a5" providerId="ADAL" clId="{681C1DA2-A3A9-4CD1-A6B7-4D60EF0D2B8F}" dt="2022-01-12T10:30:40.523" v="336" actId="478"/>
          <ac:graphicFrameMkLst>
            <pc:docMk/>
            <pc:sldMk cId="2688625426" sldId="4003"/>
            <ac:graphicFrameMk id="36" creationId="{F098D11F-351F-4137-810A-92DFF4ACC151}"/>
          </ac:graphicFrameMkLst>
        </pc:graphicFrameChg>
        <pc:graphicFrameChg chg="add mod">
          <ac:chgData name="Pedro Antonio Cordero" userId="9995f6d9-ce50-4ef4-bbfb-b48fd97d15a5" providerId="ADAL" clId="{681C1DA2-A3A9-4CD1-A6B7-4D60EF0D2B8F}" dt="2022-01-12T10:32:15.920" v="344" actId="1076"/>
          <ac:graphicFrameMkLst>
            <pc:docMk/>
            <pc:sldMk cId="2688625426" sldId="4003"/>
            <ac:graphicFrameMk id="43" creationId="{7FD80898-8A0D-467B-83BE-AB1396CCEE43}"/>
          </ac:graphicFrameMkLst>
        </pc:graphicFrameChg>
        <pc:picChg chg="add del mod">
          <ac:chgData name="Pedro Antonio Cordero" userId="9995f6d9-ce50-4ef4-bbfb-b48fd97d15a5" providerId="ADAL" clId="{681C1DA2-A3A9-4CD1-A6B7-4D60EF0D2B8F}" dt="2022-01-12T10:42:59.518" v="380" actId="478"/>
          <ac:picMkLst>
            <pc:docMk/>
            <pc:sldMk cId="2688625426" sldId="4003"/>
            <ac:picMk id="3" creationId="{01B8B822-68CF-4650-BF6C-27A9439BCD76}"/>
          </ac:picMkLst>
        </pc:picChg>
        <pc:picChg chg="add del mod">
          <ac:chgData name="Pedro Antonio Cordero" userId="9995f6d9-ce50-4ef4-bbfb-b48fd97d15a5" providerId="ADAL" clId="{681C1DA2-A3A9-4CD1-A6B7-4D60EF0D2B8F}" dt="2022-01-12T10:42:58.929" v="379" actId="478"/>
          <ac:picMkLst>
            <pc:docMk/>
            <pc:sldMk cId="2688625426" sldId="4003"/>
            <ac:picMk id="7" creationId="{4ADE22A1-C5C0-4FC5-B2BD-A40EF85A1EAE}"/>
          </ac:picMkLst>
        </pc:picChg>
        <pc:picChg chg="add mod">
          <ac:chgData name="Pedro Antonio Cordero" userId="9995f6d9-ce50-4ef4-bbfb-b48fd97d15a5" providerId="ADAL" clId="{681C1DA2-A3A9-4CD1-A6B7-4D60EF0D2B8F}" dt="2022-01-12T10:43:23.487" v="388" actId="14100"/>
          <ac:picMkLst>
            <pc:docMk/>
            <pc:sldMk cId="2688625426" sldId="4003"/>
            <ac:picMk id="9" creationId="{F396CEEC-484F-4598-93DA-6FBA282BE1A2}"/>
          </ac:picMkLst>
        </pc:picChg>
        <pc:picChg chg="del">
          <ac:chgData name="Pedro Antonio Cordero" userId="9995f6d9-ce50-4ef4-bbfb-b48fd97d15a5" providerId="ADAL" clId="{681C1DA2-A3A9-4CD1-A6B7-4D60EF0D2B8F}" dt="2022-01-12T10:30:24.019" v="332" actId="478"/>
          <ac:picMkLst>
            <pc:docMk/>
            <pc:sldMk cId="2688625426" sldId="4003"/>
            <ac:picMk id="22" creationId="{4A1A1CF2-28FE-4FB0-BBC1-5723BA3CE9A9}"/>
          </ac:picMkLst>
        </pc:picChg>
      </pc:sldChg>
      <pc:sldChg chg="add">
        <pc:chgData name="Pedro Antonio Cordero" userId="9995f6d9-ce50-4ef4-bbfb-b48fd97d15a5" providerId="ADAL" clId="{681C1DA2-A3A9-4CD1-A6B7-4D60EF0D2B8F}" dt="2022-01-04T16:43:18.921" v="11" actId="2890"/>
        <pc:sldMkLst>
          <pc:docMk/>
          <pc:sldMk cId="1236951064" sldId="4004"/>
        </pc:sldMkLst>
      </pc:sldChg>
      <pc:sldChg chg="addSp delSp modSp add mod ord">
        <pc:chgData name="Pedro Antonio Cordero" userId="9995f6d9-ce50-4ef4-bbfb-b48fd97d15a5" providerId="ADAL" clId="{681C1DA2-A3A9-4CD1-A6B7-4D60EF0D2B8F}" dt="2022-01-12T10:29:17.579" v="308"/>
        <pc:sldMkLst>
          <pc:docMk/>
          <pc:sldMk cId="3585998715" sldId="4005"/>
        </pc:sldMkLst>
        <pc:picChg chg="add mod modCrop">
          <ac:chgData name="Pedro Antonio Cordero" userId="9995f6d9-ce50-4ef4-bbfb-b48fd97d15a5" providerId="ADAL" clId="{681C1DA2-A3A9-4CD1-A6B7-4D60EF0D2B8F}" dt="2022-01-04T18:15:53.831" v="223" actId="1076"/>
          <ac:picMkLst>
            <pc:docMk/>
            <pc:sldMk cId="3585998715" sldId="4005"/>
            <ac:picMk id="4" creationId="{7C82C874-403D-470C-8274-133D9D446B9B}"/>
          </ac:picMkLst>
        </pc:picChg>
        <pc:picChg chg="add del mod modCrop">
          <ac:chgData name="Pedro Antonio Cordero" userId="9995f6d9-ce50-4ef4-bbfb-b48fd97d15a5" providerId="ADAL" clId="{681C1DA2-A3A9-4CD1-A6B7-4D60EF0D2B8F}" dt="2022-01-04T18:14:03.215" v="200" actId="21"/>
          <ac:picMkLst>
            <pc:docMk/>
            <pc:sldMk cId="3585998715" sldId="4005"/>
            <ac:picMk id="6" creationId="{ED323E55-6573-486D-BE71-32A3D238ED46}"/>
          </ac:picMkLst>
        </pc:picChg>
        <pc:picChg chg="add mod modCrop">
          <ac:chgData name="Pedro Antonio Cordero" userId="9995f6d9-ce50-4ef4-bbfb-b48fd97d15a5" providerId="ADAL" clId="{681C1DA2-A3A9-4CD1-A6B7-4D60EF0D2B8F}" dt="2022-01-04T18:16:21.323" v="242" actId="1038"/>
          <ac:picMkLst>
            <pc:docMk/>
            <pc:sldMk cId="3585998715" sldId="4005"/>
            <ac:picMk id="9" creationId="{38F071DE-6D89-4203-AD07-C07C2E525208}"/>
          </ac:picMkLst>
        </pc:picChg>
        <pc:picChg chg="del">
          <ac:chgData name="Pedro Antonio Cordero" userId="9995f6d9-ce50-4ef4-bbfb-b48fd97d15a5" providerId="ADAL" clId="{681C1DA2-A3A9-4CD1-A6B7-4D60EF0D2B8F}" dt="2022-01-04T18:09:46.498" v="134" actId="478"/>
          <ac:picMkLst>
            <pc:docMk/>
            <pc:sldMk cId="3585998715" sldId="4005"/>
            <ac:picMk id="11" creationId="{72EF5D20-6B02-442A-9F25-74ED22DAC9C8}"/>
          </ac:picMkLst>
        </pc:picChg>
        <pc:picChg chg="add del mod modCrop">
          <ac:chgData name="Pedro Antonio Cordero" userId="9995f6d9-ce50-4ef4-bbfb-b48fd97d15a5" providerId="ADAL" clId="{681C1DA2-A3A9-4CD1-A6B7-4D60EF0D2B8F}" dt="2022-01-04T18:14:37.143" v="208" actId="21"/>
          <ac:picMkLst>
            <pc:docMk/>
            <pc:sldMk cId="3585998715" sldId="4005"/>
            <ac:picMk id="12" creationId="{C480A16B-BDD2-4BBF-A6F3-776AF6C94FAC}"/>
          </ac:picMkLst>
        </pc:picChg>
        <pc:picChg chg="add mod modCrop">
          <ac:chgData name="Pedro Antonio Cordero" userId="9995f6d9-ce50-4ef4-bbfb-b48fd97d15a5" providerId="ADAL" clId="{681C1DA2-A3A9-4CD1-A6B7-4D60EF0D2B8F}" dt="2022-01-04T18:18:52.010" v="269" actId="732"/>
          <ac:picMkLst>
            <pc:docMk/>
            <pc:sldMk cId="3585998715" sldId="4005"/>
            <ac:picMk id="15" creationId="{C9D9294D-0E95-406E-85D3-3A1A632908A4}"/>
          </ac:picMkLst>
        </pc:picChg>
        <pc:picChg chg="add del mod">
          <ac:chgData name="Pedro Antonio Cordero" userId="9995f6d9-ce50-4ef4-bbfb-b48fd97d15a5" providerId="ADAL" clId="{681C1DA2-A3A9-4CD1-A6B7-4D60EF0D2B8F}" dt="2022-01-04T18:11:11.589" v="153" actId="478"/>
          <ac:picMkLst>
            <pc:docMk/>
            <pc:sldMk cId="3585998715" sldId="4005"/>
            <ac:picMk id="35" creationId="{B2F4B400-678B-4D69-A322-C441B863CFE8}"/>
          </ac:picMkLst>
        </pc:picChg>
        <pc:picChg chg="add mod">
          <ac:chgData name="Pedro Antonio Cordero" userId="9995f6d9-ce50-4ef4-bbfb-b48fd97d15a5" providerId="ADAL" clId="{681C1DA2-A3A9-4CD1-A6B7-4D60EF0D2B8F}" dt="2022-01-04T18:16:20.626" v="241" actId="1038"/>
          <ac:picMkLst>
            <pc:docMk/>
            <pc:sldMk cId="3585998715" sldId="4005"/>
            <ac:picMk id="48" creationId="{DAAF0CAE-90A2-4544-94AD-D0399A146C7E}"/>
          </ac:picMkLst>
        </pc:picChg>
        <pc:picChg chg="add del mod">
          <ac:chgData name="Pedro Antonio Cordero" userId="9995f6d9-ce50-4ef4-bbfb-b48fd97d15a5" providerId="ADAL" clId="{681C1DA2-A3A9-4CD1-A6B7-4D60EF0D2B8F}" dt="2022-01-04T18:18:01.364" v="260" actId="478"/>
          <ac:picMkLst>
            <pc:docMk/>
            <pc:sldMk cId="3585998715" sldId="4005"/>
            <ac:picMk id="49" creationId="{5608A392-B793-403C-AA2D-9F5F9C493FCB}"/>
          </ac:picMkLst>
        </pc:picChg>
        <pc:picChg chg="del">
          <ac:chgData name="Pedro Antonio Cordero" userId="9995f6d9-ce50-4ef4-bbfb-b48fd97d15a5" providerId="ADAL" clId="{681C1DA2-A3A9-4CD1-A6B7-4D60EF0D2B8F}" dt="2022-01-04T18:12:48.210" v="177" actId="478"/>
          <ac:picMkLst>
            <pc:docMk/>
            <pc:sldMk cId="3585998715" sldId="4005"/>
            <ac:picMk id="119" creationId="{D76C2064-5879-4D26-852B-2C9B8C163131}"/>
          </ac:picMkLst>
        </pc:picChg>
      </pc:sldChg>
      <pc:sldChg chg="addSp delSp modSp add mod ord">
        <pc:chgData name="Pedro Antonio Cordero" userId="9995f6d9-ce50-4ef4-bbfb-b48fd97d15a5" providerId="ADAL" clId="{681C1DA2-A3A9-4CD1-A6B7-4D60EF0D2B8F}" dt="2022-01-12T10:30:06.442" v="329"/>
        <pc:sldMkLst>
          <pc:docMk/>
          <pc:sldMk cId="3002570096" sldId="4006"/>
        </pc:sldMkLst>
        <pc:picChg chg="del">
          <ac:chgData name="Pedro Antonio Cordero" userId="9995f6d9-ce50-4ef4-bbfb-b48fd97d15a5" providerId="ADAL" clId="{681C1DA2-A3A9-4CD1-A6B7-4D60EF0D2B8F}" dt="2022-01-12T10:30:00.111" v="326" actId="478"/>
          <ac:picMkLst>
            <pc:docMk/>
            <pc:sldMk cId="3002570096" sldId="4006"/>
            <ac:picMk id="11" creationId="{72EF5D20-6B02-442A-9F25-74ED22DAC9C8}"/>
          </ac:picMkLst>
        </pc:picChg>
        <pc:picChg chg="add mod">
          <ac:chgData name="Pedro Antonio Cordero" userId="9995f6d9-ce50-4ef4-bbfb-b48fd97d15a5" providerId="ADAL" clId="{681C1DA2-A3A9-4CD1-A6B7-4D60EF0D2B8F}" dt="2022-01-12T10:30:00.458" v="327"/>
          <ac:picMkLst>
            <pc:docMk/>
            <pc:sldMk cId="3002570096" sldId="4006"/>
            <ac:picMk id="23" creationId="{70AC2958-BF20-453A-BAF4-283B7A293555}"/>
          </ac:picMkLst>
        </pc:picChg>
        <pc:picChg chg="add mod">
          <ac:chgData name="Pedro Antonio Cordero" userId="9995f6d9-ce50-4ef4-bbfb-b48fd97d15a5" providerId="ADAL" clId="{681C1DA2-A3A9-4CD1-A6B7-4D60EF0D2B8F}" dt="2022-01-12T10:30:00.458" v="327"/>
          <ac:picMkLst>
            <pc:docMk/>
            <pc:sldMk cId="3002570096" sldId="4006"/>
            <ac:picMk id="25" creationId="{9697306B-4DC4-4863-A403-ACC27CACB6C0}"/>
          </ac:picMkLst>
        </pc:picChg>
        <pc:picChg chg="add mod">
          <ac:chgData name="Pedro Antonio Cordero" userId="9995f6d9-ce50-4ef4-bbfb-b48fd97d15a5" providerId="ADAL" clId="{681C1DA2-A3A9-4CD1-A6B7-4D60EF0D2B8F}" dt="2022-01-12T10:30:00.458" v="327"/>
          <ac:picMkLst>
            <pc:docMk/>
            <pc:sldMk cId="3002570096" sldId="4006"/>
            <ac:picMk id="27" creationId="{030D783F-91A5-4363-A2C3-130456F7D4CA}"/>
          </ac:picMkLst>
        </pc:picChg>
        <pc:picChg chg="add mod">
          <ac:chgData name="Pedro Antonio Cordero" userId="9995f6d9-ce50-4ef4-bbfb-b48fd97d15a5" providerId="ADAL" clId="{681C1DA2-A3A9-4CD1-A6B7-4D60EF0D2B8F}" dt="2022-01-12T10:30:00.458" v="327"/>
          <ac:picMkLst>
            <pc:docMk/>
            <pc:sldMk cId="3002570096" sldId="4006"/>
            <ac:picMk id="28" creationId="{DFAB388B-4A2F-4F66-9684-6767036F4826}"/>
          </ac:picMkLst>
        </pc:picChg>
      </pc:sldChg>
      <pc:sldChg chg="delSp modSp new mod ord">
        <pc:chgData name="Pedro Antonio Cordero" userId="9995f6d9-ce50-4ef4-bbfb-b48fd97d15a5" providerId="ADAL" clId="{681C1DA2-A3A9-4CD1-A6B7-4D60EF0D2B8F}" dt="2022-01-12T10:29:38.737" v="325" actId="478"/>
        <pc:sldMkLst>
          <pc:docMk/>
          <pc:sldMk cId="2143644899" sldId="4007"/>
        </pc:sldMkLst>
        <pc:spChg chg="mod">
          <ac:chgData name="Pedro Antonio Cordero" userId="9995f6d9-ce50-4ef4-bbfb-b48fd97d15a5" providerId="ADAL" clId="{681C1DA2-A3A9-4CD1-A6B7-4D60EF0D2B8F}" dt="2022-01-12T10:29:35.601" v="324" actId="20577"/>
          <ac:spMkLst>
            <pc:docMk/>
            <pc:sldMk cId="2143644899" sldId="4007"/>
            <ac:spMk id="2" creationId="{B608FBDB-951C-42BA-8990-4B7AD87175D3}"/>
          </ac:spMkLst>
        </pc:spChg>
        <pc:spChg chg="del">
          <ac:chgData name="Pedro Antonio Cordero" userId="9995f6d9-ce50-4ef4-bbfb-b48fd97d15a5" providerId="ADAL" clId="{681C1DA2-A3A9-4CD1-A6B7-4D60EF0D2B8F}" dt="2022-01-12T10:29:38.737" v="325" actId="478"/>
          <ac:spMkLst>
            <pc:docMk/>
            <pc:sldMk cId="2143644899" sldId="4007"/>
            <ac:spMk id="3" creationId="{0EE16E09-5B8A-40F9-BB30-B1C23DE39B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89D1-047A-4B38-ACFC-88A2C2D262D7}" type="datetimeFigureOut">
              <a:rPr lang="es-ES" smtClean="0"/>
              <a:t>12/01/2022</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E5F9F2-2848-41B4-9849-CF1D9F34F33C}" type="slidenum">
              <a:rPr lang="es-ES" smtClean="0"/>
              <a:t>‹Nº›</a:t>
            </a:fld>
            <a:endParaRPr lang="es-ES"/>
          </a:p>
        </p:txBody>
      </p:sp>
    </p:spTree>
    <p:extLst>
      <p:ext uri="{BB962C8B-B14F-4D97-AF65-F5344CB8AC3E}">
        <p14:creationId xmlns:p14="http://schemas.microsoft.com/office/powerpoint/2010/main" val="3953692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BE5F9F2-2848-41B4-9849-CF1D9F34F33C}" type="slidenum">
              <a:rPr lang="es-ES" smtClean="0"/>
              <a:t>4</a:t>
            </a:fld>
            <a:endParaRPr lang="es-ES"/>
          </a:p>
        </p:txBody>
      </p:sp>
    </p:spTree>
    <p:extLst>
      <p:ext uri="{BB962C8B-B14F-4D97-AF65-F5344CB8AC3E}">
        <p14:creationId xmlns:p14="http://schemas.microsoft.com/office/powerpoint/2010/main" val="2704488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F96E4CD-CA50-4AA2-9568-F54AF8AD020C}" type="datetimeFigureOut">
              <a:rPr lang="es-ES" smtClean="0"/>
              <a:t>12/01/2022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596297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F96E4CD-CA50-4AA2-9568-F54AF8AD020C}" type="datetimeFigureOut">
              <a:rPr lang="es-ES" smtClean="0"/>
              <a:t>12/01/2022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932017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F96E4CD-CA50-4AA2-9568-F54AF8AD020C}" type="datetimeFigureOut">
              <a:rPr lang="es-ES" smtClean="0"/>
              <a:t>12/01/2022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262165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F96E4CD-CA50-4AA2-9568-F54AF8AD020C}" type="datetimeFigureOut">
              <a:rPr lang="es-ES" smtClean="0"/>
              <a:t>12/01/2022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24681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F96E4CD-CA50-4AA2-9568-F54AF8AD020C}" type="datetimeFigureOut">
              <a:rPr lang="es-ES" smtClean="0"/>
              <a:t>12/01/2022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645273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F96E4CD-CA50-4AA2-9568-F54AF8AD020C}" type="datetimeFigureOut">
              <a:rPr lang="es-ES" smtClean="0"/>
              <a:t>12/01/2022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3112908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s-ES"/>
              <a:t>Haga clic para modificar los estilos de texto del patrón</a:t>
            </a:r>
          </a:p>
        </p:txBody>
      </p:sp>
      <p:sp>
        <p:nvSpPr>
          <p:cNvPr id="4" name="Content Placeholder 3"/>
          <p:cNvSpPr>
            <a:spLocks noGrp="1"/>
          </p:cNvSpPr>
          <p:nvPr>
            <p:ph sz="half" idx="2"/>
          </p:nvPr>
        </p:nvSpPr>
        <p:spPr>
          <a:xfrm>
            <a:off x="881779" y="3507105"/>
            <a:ext cx="5415676" cy="515842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s-ES"/>
              <a:t>Haga clic para modificar los estilos de texto del patrón</a:t>
            </a:r>
          </a:p>
        </p:txBody>
      </p:sp>
      <p:sp>
        <p:nvSpPr>
          <p:cNvPr id="6" name="Content Placeholder 5"/>
          <p:cNvSpPr>
            <a:spLocks noGrp="1"/>
          </p:cNvSpPr>
          <p:nvPr>
            <p:ph sz="quarter" idx="4"/>
          </p:nvPr>
        </p:nvSpPr>
        <p:spPr>
          <a:xfrm>
            <a:off x="6480811" y="3507105"/>
            <a:ext cx="5442347" cy="515842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F96E4CD-CA50-4AA2-9568-F54AF8AD020C}" type="datetimeFigureOut">
              <a:rPr lang="es-ES" smtClean="0"/>
              <a:t>12/01/2022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69383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F96E4CD-CA50-4AA2-9568-F54AF8AD020C}" type="datetimeFigureOut">
              <a:rPr lang="es-ES" smtClean="0"/>
              <a:t>12/01/2022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2960654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6E4CD-CA50-4AA2-9568-F54AF8AD020C}" type="datetimeFigureOut">
              <a:rPr lang="es-ES" smtClean="0"/>
              <a:t>12/01/2022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3273071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F96E4CD-CA50-4AA2-9568-F54AF8AD020C}" type="datetimeFigureOut">
              <a:rPr lang="es-ES" smtClean="0"/>
              <a:t>12/01/2022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295469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F96E4CD-CA50-4AA2-9568-F54AF8AD020C}" type="datetimeFigureOut">
              <a:rPr lang="es-ES" smtClean="0"/>
              <a:t>12/01/2022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5F24EDC-563F-40C6-BBA6-21C08E962D02}" type="slidenum">
              <a:rPr lang="es-ES" smtClean="0"/>
              <a:t>‹Nº›</a:t>
            </a:fld>
            <a:endParaRPr lang="es-ES"/>
          </a:p>
        </p:txBody>
      </p:sp>
    </p:spTree>
    <p:extLst>
      <p:ext uri="{BB962C8B-B14F-4D97-AF65-F5344CB8AC3E}">
        <p14:creationId xmlns:p14="http://schemas.microsoft.com/office/powerpoint/2010/main" val="367431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AF96E4CD-CA50-4AA2-9568-F54AF8AD020C}" type="datetimeFigureOut">
              <a:rPr lang="es-ES" smtClean="0"/>
              <a:t>12/01/2022</a:t>
            </a:fld>
            <a:endParaRPr lang="es-ES"/>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05F24EDC-563F-40C6-BBA6-21C08E962D02}" type="slidenum">
              <a:rPr lang="es-ES" smtClean="0"/>
              <a:t>‹Nº›</a:t>
            </a:fld>
            <a:endParaRPr lang="es-ES"/>
          </a:p>
        </p:txBody>
      </p:sp>
    </p:spTree>
    <p:extLst>
      <p:ext uri="{BB962C8B-B14F-4D97-AF65-F5344CB8AC3E}">
        <p14:creationId xmlns:p14="http://schemas.microsoft.com/office/powerpoint/2010/main" val="1521716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6.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microsoft.com/office/2007/relationships/hdphoto" Target="../media/hdphoto1.wdp"/><Relationship Id="rId10"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3.jpg"/><Relationship Id="rId5" Type="http://schemas.openxmlformats.org/officeDocument/2006/relationships/image" Target="../media/image33.png"/><Relationship Id="rId10" Type="http://schemas.openxmlformats.org/officeDocument/2006/relationships/image" Target="../media/image22.png"/><Relationship Id="rId4" Type="http://schemas.openxmlformats.org/officeDocument/2006/relationships/image" Target="../media/image32.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D8C2B"/>
            </a:gs>
            <a:gs pos="53000">
              <a:srgbClr val="76AB33"/>
            </a:gs>
            <a:gs pos="100000">
              <a:srgbClr val="A8CA81"/>
            </a:gs>
            <a:gs pos="100000">
              <a:srgbClr val="A4C77B"/>
            </a:gs>
          </a:gsLst>
          <a:lin ang="10800000" scaled="1"/>
          <a:tileRect/>
        </a:grad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9FC9CDDD-C190-4D0B-9311-77203B6FE772}"/>
              </a:ext>
            </a:extLst>
          </p:cNvPr>
          <p:cNvSpPr/>
          <p:nvPr/>
        </p:nvSpPr>
        <p:spPr>
          <a:xfrm>
            <a:off x="6777" y="2990309"/>
            <a:ext cx="6416889" cy="6613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industrial water, fresh water and beverage quality control. </a:t>
            </a:r>
            <a:endParaRPr lang="es-ES" dirty="0"/>
          </a:p>
        </p:txBody>
      </p:sp>
      <p:pic>
        <p:nvPicPr>
          <p:cNvPr id="3" name="Imagen 2" descr="Logotipo, nombre de la empresa&#10;&#10;Descripción generada automáticamente">
            <a:extLst>
              <a:ext uri="{FF2B5EF4-FFF2-40B4-BE49-F238E27FC236}">
                <a16:creationId xmlns:a16="http://schemas.microsoft.com/office/drawing/2014/main" id="{E4AD7602-4541-4BBF-B138-785BA5CC4BD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177" y="8306981"/>
            <a:ext cx="1809261" cy="554166"/>
          </a:xfrm>
          <a:prstGeom prst="rect">
            <a:avLst/>
          </a:prstGeom>
        </p:spPr>
      </p:pic>
      <p:pic>
        <p:nvPicPr>
          <p:cNvPr id="6" name="Imagen 5" descr="Imagen que contiene interior, pequeño, tabla, caja&#10;&#10;Descripción generada automáticamente">
            <a:extLst>
              <a:ext uri="{FF2B5EF4-FFF2-40B4-BE49-F238E27FC236}">
                <a16:creationId xmlns:a16="http://schemas.microsoft.com/office/drawing/2014/main" id="{EF16AB97-D19F-4E76-B19E-CE8A255736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2563" b="-5655"/>
          <a:stretch/>
        </p:blipFill>
        <p:spPr>
          <a:xfrm>
            <a:off x="260804" y="4763819"/>
            <a:ext cx="3188371" cy="3793025"/>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0" name="CuadroTexto 9">
            <a:extLst>
              <a:ext uri="{FF2B5EF4-FFF2-40B4-BE49-F238E27FC236}">
                <a16:creationId xmlns:a16="http://schemas.microsoft.com/office/drawing/2014/main" id="{8DC4AD5E-15D9-47A8-8E77-4465B64E8C12}"/>
              </a:ext>
            </a:extLst>
          </p:cNvPr>
          <p:cNvSpPr txBox="1"/>
          <p:nvPr/>
        </p:nvSpPr>
        <p:spPr>
          <a:xfrm>
            <a:off x="83613" y="8978610"/>
            <a:ext cx="5677817" cy="507831"/>
          </a:xfrm>
          <a:prstGeom prst="rect">
            <a:avLst/>
          </a:prstGeom>
          <a:noFill/>
        </p:spPr>
        <p:txBody>
          <a:bodyPr wrap="square">
            <a:spAutoFit/>
          </a:bodyPr>
          <a:lstStyle/>
          <a:p>
            <a:r>
              <a:rPr lang="es-ES" sz="900" i="1" dirty="0">
                <a:solidFill>
                  <a:schemeClr val="bg2">
                    <a:lumMod val="25000"/>
                  </a:schemeClr>
                </a:solidFill>
                <a:latin typeface="Montserrat" panose="00000500000000000000" pitchFamily="2" charset="0"/>
                <a:cs typeface="Arial" panose="020B0604020202020204" pitchFamily="34" charset="0"/>
              </a:rPr>
              <a:t>Sixsenso Technologies S.L</a:t>
            </a:r>
          </a:p>
          <a:p>
            <a:r>
              <a:rPr lang="es-ES" sz="900" i="1" dirty="0">
                <a:solidFill>
                  <a:schemeClr val="bg2">
                    <a:lumMod val="25000"/>
                  </a:schemeClr>
                </a:solidFill>
                <a:latin typeface="Montserrat" panose="00000500000000000000" pitchFamily="2" charset="0"/>
                <a:cs typeface="Arial" panose="020B0604020202020204" pitchFamily="34" charset="0"/>
              </a:rPr>
              <a:t>Av. Carl Friedrich Gauss 3, office 350 </a:t>
            </a:r>
            <a:r>
              <a:rPr lang="es-ES" sz="900" b="1" i="1" dirty="0">
                <a:solidFill>
                  <a:srgbClr val="5C892C"/>
                </a:solidFill>
                <a:latin typeface="Montserrat" panose="00000500000000000000" pitchFamily="2" charset="0"/>
                <a:cs typeface="Arial" panose="020B0604020202020204" pitchFamily="34" charset="0"/>
              </a:rPr>
              <a:t>| </a:t>
            </a:r>
            <a:r>
              <a:rPr lang="es-ES" sz="900" i="1" dirty="0">
                <a:solidFill>
                  <a:schemeClr val="bg2">
                    <a:lumMod val="25000"/>
                  </a:schemeClr>
                </a:solidFill>
                <a:latin typeface="Montserrat" panose="00000500000000000000" pitchFamily="2" charset="0"/>
                <a:cs typeface="Arial" panose="020B0604020202020204" pitchFamily="34" charset="0"/>
              </a:rPr>
              <a:t>08860 Castelldefels, Barcelona </a:t>
            </a:r>
            <a:r>
              <a:rPr lang="es-ES" sz="900" b="1" i="1" dirty="0">
                <a:solidFill>
                  <a:srgbClr val="5C892C"/>
                </a:solidFill>
                <a:latin typeface="Montserrat" panose="00000500000000000000" pitchFamily="2" charset="0"/>
                <a:cs typeface="Arial" panose="020B0604020202020204" pitchFamily="34" charset="0"/>
              </a:rPr>
              <a:t>| </a:t>
            </a:r>
            <a:r>
              <a:rPr lang="es-ES" sz="900" i="1" dirty="0">
                <a:solidFill>
                  <a:schemeClr val="bg2">
                    <a:lumMod val="25000"/>
                  </a:schemeClr>
                </a:solidFill>
                <a:latin typeface="Montserrat" panose="00000500000000000000" pitchFamily="2" charset="0"/>
                <a:cs typeface="Arial" panose="020B0604020202020204" pitchFamily="34" charset="0"/>
              </a:rPr>
              <a:t>Spain</a:t>
            </a:r>
          </a:p>
          <a:p>
            <a:r>
              <a:rPr lang="es-ES" sz="900" i="1" dirty="0">
                <a:solidFill>
                  <a:schemeClr val="bg2">
                    <a:lumMod val="25000"/>
                  </a:schemeClr>
                </a:solidFill>
                <a:latin typeface="Montserrat" panose="00000500000000000000" pitchFamily="2" charset="0"/>
                <a:cs typeface="Arial" panose="020B0604020202020204" pitchFamily="34" charset="0"/>
              </a:rPr>
              <a:t>info@sixsenso.com </a:t>
            </a:r>
            <a:r>
              <a:rPr lang="es-ES" sz="900" b="1" i="1" dirty="0">
                <a:solidFill>
                  <a:srgbClr val="5C892C"/>
                </a:solidFill>
                <a:latin typeface="Montserrat" panose="00000500000000000000" pitchFamily="2" charset="0"/>
                <a:cs typeface="Arial" panose="020B0604020202020204" pitchFamily="34" charset="0"/>
              </a:rPr>
              <a:t>| </a:t>
            </a:r>
            <a:r>
              <a:rPr lang="es-ES" sz="900" i="1" dirty="0">
                <a:solidFill>
                  <a:schemeClr val="bg2">
                    <a:lumMod val="25000"/>
                  </a:schemeClr>
                </a:solidFill>
                <a:latin typeface="Montserrat" panose="00000500000000000000" pitchFamily="2" charset="0"/>
                <a:cs typeface="Arial" panose="020B0604020202020204" pitchFamily="34" charset="0"/>
              </a:rPr>
              <a:t>www.sixsenso.com</a:t>
            </a:r>
          </a:p>
        </p:txBody>
      </p:sp>
      <p:graphicFrame>
        <p:nvGraphicFramePr>
          <p:cNvPr id="13" name="Tabla 13">
            <a:extLst>
              <a:ext uri="{FF2B5EF4-FFF2-40B4-BE49-F238E27FC236}">
                <a16:creationId xmlns:a16="http://schemas.microsoft.com/office/drawing/2014/main" id="{D6574A1A-27B1-453A-A46A-9DB071512304}"/>
              </a:ext>
            </a:extLst>
          </p:cNvPr>
          <p:cNvGraphicFramePr>
            <a:graphicFrameLocks noGrp="1"/>
          </p:cNvGraphicFramePr>
          <p:nvPr>
            <p:extLst>
              <p:ext uri="{D42A27DB-BD31-4B8C-83A1-F6EECF244321}">
                <p14:modId xmlns:p14="http://schemas.microsoft.com/office/powerpoint/2010/main" val="2505608714"/>
              </p:ext>
            </p:extLst>
          </p:nvPr>
        </p:nvGraphicFramePr>
        <p:xfrm>
          <a:off x="3260747" y="5145320"/>
          <a:ext cx="2758641" cy="3510280"/>
        </p:xfrm>
        <a:graphic>
          <a:graphicData uri="http://schemas.openxmlformats.org/drawingml/2006/table">
            <a:tbl>
              <a:tblPr firstRow="1" bandRow="1">
                <a:tableStyleId>{2D5ABB26-0587-4C30-8999-92F81FD0307C}</a:tableStyleId>
              </a:tblPr>
              <a:tblGrid>
                <a:gridCol w="1177960">
                  <a:extLst>
                    <a:ext uri="{9D8B030D-6E8A-4147-A177-3AD203B41FA5}">
                      <a16:colId xmlns:a16="http://schemas.microsoft.com/office/drawing/2014/main" val="3695884076"/>
                    </a:ext>
                  </a:extLst>
                </a:gridCol>
                <a:gridCol w="1580681">
                  <a:extLst>
                    <a:ext uri="{9D8B030D-6E8A-4147-A177-3AD203B41FA5}">
                      <a16:colId xmlns:a16="http://schemas.microsoft.com/office/drawing/2014/main" val="2741557640"/>
                    </a:ext>
                  </a:extLst>
                </a:gridCol>
              </a:tblGrid>
              <a:tr h="370840">
                <a:tc>
                  <a:txBody>
                    <a:bodyPr/>
                    <a:lstStyle/>
                    <a:p>
                      <a:pPr algn="l"/>
                      <a:r>
                        <a:rPr lang="en-GB" sz="800" b="1" noProof="0" dirty="0">
                          <a:latin typeface="Montserrat Bold" panose="00000800000000000000" pitchFamily="2" charset="0"/>
                        </a:rPr>
                        <a:t>Filtrated sample Volume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i="1" kern="1200" noProof="0" dirty="0">
                          <a:solidFill>
                            <a:schemeClr val="tx1"/>
                          </a:solidFill>
                          <a:effectLst/>
                          <a:latin typeface="Montserrat" panose="00000500000000000000" pitchFamily="2" charset="0"/>
                          <a:cs typeface="Myanmar Text" panose="020B0502040204020203" pitchFamily="34" charset="0"/>
                        </a:rPr>
                        <a:t>From 100 </a:t>
                      </a:r>
                      <a:r>
                        <a:rPr lang="en-GB" sz="800" i="1" kern="1200" noProof="0" dirty="0" err="1">
                          <a:solidFill>
                            <a:schemeClr val="tx1"/>
                          </a:solidFill>
                          <a:effectLst/>
                          <a:latin typeface="Montserrat" panose="00000500000000000000" pitchFamily="2" charset="0"/>
                          <a:cs typeface="Myanmar Text" panose="020B0502040204020203" pitchFamily="34" charset="0"/>
                        </a:rPr>
                        <a:t>mls</a:t>
                      </a:r>
                      <a:r>
                        <a:rPr lang="en-GB" sz="800" i="1" kern="1200" noProof="0" dirty="0">
                          <a:solidFill>
                            <a:schemeClr val="tx1"/>
                          </a:solidFill>
                          <a:effectLst/>
                          <a:latin typeface="Montserrat" panose="00000500000000000000" pitchFamily="2" charset="0"/>
                          <a:cs typeface="Myanmar Text" panose="020B0502040204020203" pitchFamily="34" charset="0"/>
                        </a:rPr>
                        <a:t> to 3.000 </a:t>
                      </a:r>
                      <a:r>
                        <a:rPr lang="en-GB" sz="800" i="1" kern="1200" noProof="0" dirty="0" err="1">
                          <a:solidFill>
                            <a:schemeClr val="tx1"/>
                          </a:solidFill>
                          <a:effectLst/>
                          <a:latin typeface="Montserrat" panose="00000500000000000000" pitchFamily="2" charset="0"/>
                          <a:cs typeface="Myanmar Text" panose="020B0502040204020203" pitchFamily="34" charset="0"/>
                        </a:rPr>
                        <a:t>mls</a:t>
                      </a:r>
                      <a:endParaRPr lang="en-GB" sz="800" i="1" kern="1200" noProof="0" dirty="0">
                        <a:solidFill>
                          <a:schemeClr val="tx1"/>
                        </a:solidFill>
                        <a:effectLst/>
                        <a:latin typeface="Montserrat" panose="00000500000000000000" pitchFamily="2" charset="0"/>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159739"/>
                  </a:ext>
                </a:extLst>
              </a:tr>
              <a:tr h="370840">
                <a:tc>
                  <a:txBody>
                    <a:bodyPr/>
                    <a:lstStyle/>
                    <a:p>
                      <a:pPr algn="l"/>
                      <a:r>
                        <a:rPr lang="en-GB" sz="800" b="1" noProof="0" dirty="0">
                          <a:latin typeface="Montserrat Bold" panose="00000800000000000000" pitchFamily="2" charset="0"/>
                        </a:rPr>
                        <a:t>Eluted sample Volume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i="1" kern="1200" noProof="0" dirty="0">
                          <a:solidFill>
                            <a:schemeClr val="tx1"/>
                          </a:solidFill>
                          <a:effectLst/>
                          <a:latin typeface="Montserrat" panose="00000500000000000000" pitchFamily="2" charset="0"/>
                          <a:cs typeface="Myanmar Text" panose="020B0502040204020203" pitchFamily="34" charset="0"/>
                        </a:rPr>
                        <a:t>From 0,1 ml to 3 </a:t>
                      </a:r>
                      <a:r>
                        <a:rPr lang="en-GB" sz="800" i="1" kern="1200" noProof="0" dirty="0" err="1">
                          <a:solidFill>
                            <a:schemeClr val="tx1"/>
                          </a:solidFill>
                          <a:effectLst/>
                          <a:latin typeface="Montserrat" panose="00000500000000000000" pitchFamily="2" charset="0"/>
                          <a:cs typeface="Myanmar Text" panose="020B0502040204020203" pitchFamily="34" charset="0"/>
                        </a:rPr>
                        <a:t>mls</a:t>
                      </a:r>
                      <a:endParaRPr lang="en-GB" sz="800" i="1" kern="1200" noProof="0" dirty="0">
                        <a:solidFill>
                          <a:schemeClr val="tx1"/>
                        </a:solidFill>
                        <a:effectLst/>
                        <a:latin typeface="Montserrat" panose="00000500000000000000" pitchFamily="2" charset="0"/>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507679"/>
                  </a:ext>
                </a:extLst>
              </a:tr>
              <a:tr h="370840">
                <a:tc>
                  <a:txBody>
                    <a:bodyPr/>
                    <a:lstStyle/>
                    <a:p>
                      <a:pPr algn="l"/>
                      <a:r>
                        <a:rPr lang="en-GB" sz="800" b="1" noProof="0" dirty="0">
                          <a:latin typeface="Montserrat Bold" panose="00000800000000000000" pitchFamily="2" charset="0"/>
                        </a:rPr>
                        <a:t>Concentration Factor (CF)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i="1" kern="1200" noProof="0" dirty="0">
                          <a:solidFill>
                            <a:schemeClr val="tx1"/>
                          </a:solidFill>
                          <a:effectLst/>
                          <a:latin typeface="Montserrat" panose="00000500000000000000" pitchFamily="2" charset="0"/>
                          <a:cs typeface="Myanmar Text" panose="020B0502040204020203" pitchFamily="34" charset="0"/>
                        </a:rPr>
                        <a:t>From x10 to x1.000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075808"/>
                  </a:ext>
                </a:extLst>
              </a:tr>
              <a:tr h="370840">
                <a:tc>
                  <a:txBody>
                    <a:bodyPr/>
                    <a:lstStyle/>
                    <a:p>
                      <a:pPr algn="l"/>
                      <a:r>
                        <a:rPr lang="en-GB" sz="800" b="1" noProof="0" dirty="0">
                          <a:latin typeface="Montserrat Bold" panose="00000800000000000000" pitchFamily="2" charset="0"/>
                        </a:rPr>
                        <a:t>Flow rate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800" i="1" dirty="0">
                          <a:latin typeface="Montserrat" panose="00000500000000000000" pitchFamily="2" charset="0"/>
                          <a:cs typeface="Myanmar Text" panose="020B0502040204020203" pitchFamily="34" charset="0"/>
                        </a:rPr>
                        <a:t>200 ml/min @100 rpm. </a:t>
                      </a:r>
                      <a:r>
                        <a:rPr lang="en-GB" sz="800" i="1" kern="1200" noProof="0" dirty="0">
                          <a:solidFill>
                            <a:schemeClr val="tx1"/>
                          </a:solidFill>
                          <a:effectLst/>
                          <a:latin typeface="Montserrat" panose="00000500000000000000" pitchFamily="2" charset="0"/>
                          <a:cs typeface="Myanmar Text" panose="020B0502040204020203" pitchFamily="34" charset="0"/>
                        </a:rPr>
                        <a:t>(Powered by 24W peristaltic pump)</a:t>
                      </a:r>
                      <a:endParaRPr lang="en-US" sz="800" i="1" dirty="0">
                        <a:latin typeface="Montserrat" panose="00000500000000000000" pitchFamily="2" charset="0"/>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404079"/>
                  </a:ext>
                </a:extLst>
              </a:tr>
              <a:tr h="370840">
                <a:tc>
                  <a:txBody>
                    <a:bodyPr/>
                    <a:lstStyle/>
                    <a:p>
                      <a:pPr algn="l"/>
                      <a:r>
                        <a:rPr lang="en-GB" sz="800" b="1" noProof="0" dirty="0">
                          <a:latin typeface="Montserrat Bold" panose="00000800000000000000" pitchFamily="2" charset="0"/>
                        </a:rPr>
                        <a:t>Internal Diameter (ID) tubing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800" i="1" kern="1200" dirty="0">
                          <a:solidFill>
                            <a:schemeClr val="tx1"/>
                          </a:solidFill>
                          <a:latin typeface="Montserrat" panose="00000500000000000000" pitchFamily="2" charset="0"/>
                          <a:ea typeface="+mn-ea"/>
                          <a:cs typeface="Myanmar Text" panose="020B0502040204020203" pitchFamily="34" charset="0"/>
                        </a:rPr>
                        <a:t>From ID 2.4 to 8.0 mm (ID 4,8mm by default)</a:t>
                      </a:r>
                      <a:endParaRPr lang="es-ES" sz="800" i="1" kern="1200" dirty="0">
                        <a:solidFill>
                          <a:schemeClr val="tx1"/>
                        </a:solidFill>
                        <a:latin typeface="Montserrat" panose="00000500000000000000" pitchFamily="2" charset="0"/>
                        <a:ea typeface="+mn-ea"/>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8597284"/>
                  </a:ext>
                </a:extLst>
              </a:tr>
              <a:tr h="370840">
                <a:tc>
                  <a:txBody>
                    <a:bodyPr/>
                    <a:lstStyle/>
                    <a:p>
                      <a:pPr algn="l"/>
                      <a:r>
                        <a:rPr lang="en-GB" sz="800" b="1" noProof="0" dirty="0">
                          <a:latin typeface="Montserrat Bold" panose="00000800000000000000" pitchFamily="2" charset="0"/>
                        </a:rPr>
                        <a:t>Power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800" i="1" kern="1200" dirty="0">
                          <a:solidFill>
                            <a:schemeClr val="tx1"/>
                          </a:solidFill>
                          <a:latin typeface="Montserrat" panose="00000500000000000000" pitchFamily="2" charset="0"/>
                          <a:ea typeface="+mn-ea"/>
                          <a:cs typeface="Myanmar Text" panose="020B0502040204020203" pitchFamily="34" charset="0"/>
                        </a:rPr>
                        <a:t>Internal rechargeable battery – 8 hours continuous operation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374850"/>
                  </a:ext>
                </a:extLst>
              </a:tr>
              <a:tr h="370840">
                <a:tc>
                  <a:txBody>
                    <a:bodyPr/>
                    <a:lstStyle/>
                    <a:p>
                      <a:pPr algn="l"/>
                      <a:r>
                        <a:rPr lang="en-GB" sz="800" b="1" noProof="0" dirty="0">
                          <a:latin typeface="Montserrat Bold" panose="00000800000000000000" pitchFamily="2" charset="0"/>
                        </a:rPr>
                        <a:t>Dimensions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800" i="1" kern="1200" dirty="0">
                          <a:solidFill>
                            <a:schemeClr val="tx1"/>
                          </a:solidFill>
                          <a:latin typeface="Montserrat" panose="00000500000000000000" pitchFamily="2" charset="0"/>
                          <a:ea typeface="+mn-ea"/>
                          <a:cs typeface="Myanmar Text" panose="020B0502040204020203" pitchFamily="34" charset="0"/>
                        </a:rPr>
                        <a:t>26,5 x 24,5 x 17 cm</a:t>
                      </a:r>
                      <a:endParaRPr lang="en-US" sz="800" i="1" kern="1200" dirty="0">
                        <a:solidFill>
                          <a:schemeClr val="tx1"/>
                        </a:solidFill>
                        <a:latin typeface="Montserrat" panose="00000500000000000000" pitchFamily="2" charset="0"/>
                        <a:ea typeface="+mn-ea"/>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2100497"/>
                  </a:ext>
                </a:extLst>
              </a:tr>
              <a:tr h="370840">
                <a:tc>
                  <a:txBody>
                    <a:bodyPr/>
                    <a:lstStyle/>
                    <a:p>
                      <a:pPr algn="l"/>
                      <a:r>
                        <a:rPr lang="en-GB" sz="800" b="1" noProof="0" dirty="0">
                          <a:latin typeface="Montserrat Bold" panose="00000800000000000000" pitchFamily="2" charset="0"/>
                        </a:rPr>
                        <a:t>Mass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800" i="1" kern="1200" dirty="0">
                          <a:solidFill>
                            <a:schemeClr val="tx1"/>
                          </a:solidFill>
                          <a:latin typeface="Montserrat" panose="00000500000000000000" pitchFamily="2" charset="0"/>
                          <a:ea typeface="+mn-ea"/>
                          <a:cs typeface="Myanmar Text" panose="020B0502040204020203" pitchFamily="34" charset="0"/>
                        </a:rPr>
                        <a:t>4,9 Kg</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8300360"/>
                  </a:ext>
                </a:extLst>
              </a:tr>
              <a:tr h="370840">
                <a:tc>
                  <a:txBody>
                    <a:bodyPr/>
                    <a:lstStyle/>
                    <a:p>
                      <a:pPr algn="l"/>
                      <a:r>
                        <a:rPr lang="en-GB" sz="800" b="1" noProof="0" dirty="0">
                          <a:latin typeface="Montserrat Bold" panose="00000800000000000000" pitchFamily="2" charset="0"/>
                        </a:rPr>
                        <a:t>IP rating lid closed/open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800" i="1" kern="1200" dirty="0">
                          <a:solidFill>
                            <a:schemeClr val="tx1"/>
                          </a:solidFill>
                          <a:latin typeface="Montserrat" panose="00000500000000000000" pitchFamily="2" charset="0"/>
                          <a:ea typeface="+mn-ea"/>
                          <a:cs typeface="Myanmar Text" panose="020B0502040204020203" pitchFamily="34" charset="0"/>
                        </a:rPr>
                        <a:t>IP68 / IP65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0113098"/>
                  </a:ext>
                </a:extLst>
              </a:tr>
            </a:tbl>
          </a:graphicData>
        </a:graphic>
      </p:graphicFrame>
      <p:sp>
        <p:nvSpPr>
          <p:cNvPr id="15" name="CuadroTexto 14">
            <a:extLst>
              <a:ext uri="{FF2B5EF4-FFF2-40B4-BE49-F238E27FC236}">
                <a16:creationId xmlns:a16="http://schemas.microsoft.com/office/drawing/2014/main" id="{E717B497-93B9-4DF1-8E47-7FEE599548B5}"/>
              </a:ext>
            </a:extLst>
          </p:cNvPr>
          <p:cNvSpPr txBox="1"/>
          <p:nvPr/>
        </p:nvSpPr>
        <p:spPr>
          <a:xfrm>
            <a:off x="3212423" y="4599458"/>
            <a:ext cx="2053791" cy="502573"/>
          </a:xfrm>
          <a:prstGeom prst="rect">
            <a:avLst/>
          </a:prstGeom>
          <a:noFill/>
        </p:spPr>
        <p:txBody>
          <a:bodyPr wrap="square">
            <a:spAutoFit/>
          </a:bodyPr>
          <a:lstStyle/>
          <a:p>
            <a:pPr>
              <a:lnSpc>
                <a:spcPct val="170000"/>
              </a:lnSpc>
              <a:spcBef>
                <a:spcPct val="0"/>
              </a:spcBef>
              <a:spcAft>
                <a:spcPts val="600"/>
              </a:spcAft>
            </a:pPr>
            <a:r>
              <a:rPr lang="en-US" sz="1800" i="1" kern="1200" dirty="0">
                <a:solidFill>
                  <a:srgbClr val="5E8D2D"/>
                </a:solidFill>
                <a:latin typeface="Montserrat" panose="00000500000000000000" pitchFamily="2" charset="0"/>
                <a:ea typeface="+mj-ea"/>
                <a:cs typeface="Myanmar Text" panose="020B0502040204020203" pitchFamily="34" charset="0"/>
              </a:rPr>
              <a:t>Specifications *</a:t>
            </a:r>
          </a:p>
        </p:txBody>
      </p:sp>
      <p:pic>
        <p:nvPicPr>
          <p:cNvPr id="33" name="Imagen 32" descr="Icono&#10;&#10;Descripción generada automáticamente">
            <a:extLst>
              <a:ext uri="{FF2B5EF4-FFF2-40B4-BE49-F238E27FC236}">
                <a16:creationId xmlns:a16="http://schemas.microsoft.com/office/drawing/2014/main" id="{2A3ED6DA-31BB-43CF-BB86-309B1EBD3CF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2660" t="36451"/>
          <a:stretch/>
        </p:blipFill>
        <p:spPr>
          <a:xfrm>
            <a:off x="218846" y="3195688"/>
            <a:ext cx="1764016" cy="1681525"/>
          </a:xfrm>
          <a:prstGeom prst="rect">
            <a:avLst/>
          </a:prstGeom>
        </p:spPr>
      </p:pic>
      <p:sp>
        <p:nvSpPr>
          <p:cNvPr id="35" name="CuadroTexto 34">
            <a:extLst>
              <a:ext uri="{FF2B5EF4-FFF2-40B4-BE49-F238E27FC236}">
                <a16:creationId xmlns:a16="http://schemas.microsoft.com/office/drawing/2014/main" id="{372DD89F-0B1E-4A06-B351-43A2B8905836}"/>
              </a:ext>
            </a:extLst>
          </p:cNvPr>
          <p:cNvSpPr txBox="1"/>
          <p:nvPr/>
        </p:nvSpPr>
        <p:spPr>
          <a:xfrm>
            <a:off x="3212423" y="8722647"/>
            <a:ext cx="2976648" cy="276999"/>
          </a:xfrm>
          <a:prstGeom prst="rect">
            <a:avLst/>
          </a:prstGeom>
          <a:noFill/>
        </p:spPr>
        <p:txBody>
          <a:bodyPr wrap="square">
            <a:spAutoFit/>
          </a:bodyPr>
          <a:lstStyle/>
          <a:p>
            <a:r>
              <a:rPr lang="es-ES" sz="600" i="1" dirty="0">
                <a:latin typeface="Montserrat" panose="00000500000000000000" pitchFamily="2" charset="0"/>
                <a:cs typeface="Myanmar Text" panose="020B0502040204020203" pitchFamily="34" charset="0"/>
              </a:rPr>
              <a:t>* In </a:t>
            </a:r>
            <a:r>
              <a:rPr lang="es-ES" sz="600" i="1" dirty="0" err="1">
                <a:latin typeface="Montserrat" panose="00000500000000000000" pitchFamily="2" charset="0"/>
                <a:cs typeface="Myanmar Text" panose="020B0502040204020203" pitchFamily="34" charset="0"/>
              </a:rPr>
              <a:t>view</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of</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our</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continual</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improvements</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the</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designs</a:t>
            </a:r>
            <a:r>
              <a:rPr lang="es-ES" sz="600" i="1" dirty="0">
                <a:latin typeface="Montserrat" panose="00000500000000000000" pitchFamily="2" charset="0"/>
                <a:cs typeface="Myanmar Text" panose="020B0502040204020203" pitchFamily="34" charset="0"/>
              </a:rPr>
              <a:t> and </a:t>
            </a:r>
            <a:r>
              <a:rPr lang="es-ES" sz="600" i="1" dirty="0" err="1">
                <a:latin typeface="Montserrat" panose="00000500000000000000" pitchFamily="2" charset="0"/>
                <a:cs typeface="Myanmar Text" panose="020B0502040204020203" pitchFamily="34" charset="0"/>
              </a:rPr>
              <a:t>specifications</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of</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our</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products</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may</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vary</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from</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those</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described</a:t>
            </a:r>
            <a:r>
              <a:rPr lang="es-ES" sz="600" i="1" dirty="0">
                <a:latin typeface="Montserrat" panose="00000500000000000000" pitchFamily="2" charset="0"/>
                <a:cs typeface="Myanmar Text" panose="020B0502040204020203" pitchFamily="34" charset="0"/>
              </a:rPr>
              <a:t>.</a:t>
            </a:r>
          </a:p>
        </p:txBody>
      </p:sp>
      <p:sp>
        <p:nvSpPr>
          <p:cNvPr id="41" name="CuadroTexto 40">
            <a:extLst>
              <a:ext uri="{FF2B5EF4-FFF2-40B4-BE49-F238E27FC236}">
                <a16:creationId xmlns:a16="http://schemas.microsoft.com/office/drawing/2014/main" id="{9D131F75-6B9A-4868-900B-FD90A8016765}"/>
              </a:ext>
            </a:extLst>
          </p:cNvPr>
          <p:cNvSpPr txBox="1"/>
          <p:nvPr/>
        </p:nvSpPr>
        <p:spPr>
          <a:xfrm>
            <a:off x="93792" y="473769"/>
            <a:ext cx="6416889" cy="338554"/>
          </a:xfrm>
          <a:prstGeom prst="rect">
            <a:avLst/>
          </a:prstGeom>
          <a:noFill/>
        </p:spPr>
        <p:txBody>
          <a:bodyPr wrap="square">
            <a:spAutoFit/>
          </a:bodyPr>
          <a:lstStyle/>
          <a:p>
            <a:r>
              <a:rPr lang="en-US" sz="1600" b="1" dirty="0">
                <a:solidFill>
                  <a:schemeClr val="bg1"/>
                </a:solidFill>
                <a:latin typeface="Montserrat" panose="00000500000000000000" pitchFamily="2" charset="0"/>
              </a:rPr>
              <a:t>ENHANCEMENT OF MICROBIOLOGICAL ASSESSMENT</a:t>
            </a:r>
          </a:p>
        </p:txBody>
      </p:sp>
      <p:sp>
        <p:nvSpPr>
          <p:cNvPr id="42" name="Rectángulo 41">
            <a:extLst>
              <a:ext uri="{FF2B5EF4-FFF2-40B4-BE49-F238E27FC236}">
                <a16:creationId xmlns:a16="http://schemas.microsoft.com/office/drawing/2014/main" id="{BDB5978E-1A13-4C9D-9AB2-59F0F04D8BBC}"/>
              </a:ext>
            </a:extLst>
          </p:cNvPr>
          <p:cNvSpPr/>
          <p:nvPr/>
        </p:nvSpPr>
        <p:spPr>
          <a:xfrm>
            <a:off x="177877" y="865454"/>
            <a:ext cx="6077684" cy="58344"/>
          </a:xfrm>
          <a:prstGeom prst="rect">
            <a:avLst/>
          </a:prstGeom>
          <a:solidFill>
            <a:srgbClr val="8DB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CuadroTexto 42">
            <a:extLst>
              <a:ext uri="{FF2B5EF4-FFF2-40B4-BE49-F238E27FC236}">
                <a16:creationId xmlns:a16="http://schemas.microsoft.com/office/drawing/2014/main" id="{C84F02BE-C004-4311-9EF2-933E03EE8955}"/>
              </a:ext>
            </a:extLst>
          </p:cNvPr>
          <p:cNvSpPr txBox="1"/>
          <p:nvPr/>
        </p:nvSpPr>
        <p:spPr>
          <a:xfrm>
            <a:off x="74087" y="971075"/>
            <a:ext cx="6276673" cy="1938992"/>
          </a:xfrm>
          <a:prstGeom prst="rect">
            <a:avLst/>
          </a:prstGeom>
          <a:noFill/>
        </p:spPr>
        <p:txBody>
          <a:bodyPr wrap="square">
            <a:spAutoFit/>
          </a:bodyPr>
          <a:lstStyle/>
          <a:p>
            <a:pPr algn="just"/>
            <a:r>
              <a:rPr lang="en-GB" sz="800" dirty="0">
                <a:solidFill>
                  <a:schemeClr val="bg1"/>
                </a:solidFill>
                <a:latin typeface="Montserrat" panose="00000500000000000000" pitchFamily="2" charset="0"/>
              </a:rPr>
              <a:t>Sixsenso aims to change how microbiological water quality is monitored worldwide bringing the lab to the origin of water contamination by rapid microorganism monitoring tools.</a:t>
            </a:r>
          </a:p>
          <a:p>
            <a:pPr algn="just"/>
            <a:endParaRPr lang="en-GB" sz="800" dirty="0">
              <a:solidFill>
                <a:schemeClr val="bg1"/>
              </a:solidFill>
              <a:latin typeface="Montserrat" panose="00000500000000000000" pitchFamily="2" charset="0"/>
            </a:endParaRPr>
          </a:p>
          <a:p>
            <a:pPr algn="just"/>
            <a:r>
              <a:rPr lang="en-GB" sz="800" dirty="0">
                <a:solidFill>
                  <a:schemeClr val="bg1"/>
                </a:solidFill>
                <a:latin typeface="Montserrat" panose="00000500000000000000" pitchFamily="2" charset="0"/>
              </a:rPr>
              <a:t>SX-CON is a microorganism concentrator module which  can rapidly filtrate large volume of water samples (in the order of litres) and elute them in a few millilitres reservoir, providing an increasing concentration factor of some orders of magnitude, depending on the application. It is designed to be portable (with large battery autonomy) and robust to use in the most challenging outdoors' environmental conditions or simply operating in the laboratory. </a:t>
            </a:r>
          </a:p>
          <a:p>
            <a:pPr algn="just"/>
            <a:endParaRPr lang="en-GB" sz="800" dirty="0">
              <a:solidFill>
                <a:schemeClr val="bg1"/>
              </a:solidFill>
              <a:latin typeface="Montserrat" panose="00000500000000000000" pitchFamily="2" charset="0"/>
            </a:endParaRPr>
          </a:p>
          <a:p>
            <a:pPr algn="just"/>
            <a:r>
              <a:rPr lang="en-GB" sz="800" b="1" dirty="0">
                <a:solidFill>
                  <a:schemeClr val="bg1"/>
                </a:solidFill>
                <a:latin typeface="Montserrat" panose="00000500000000000000" pitchFamily="2" charset="0"/>
              </a:rPr>
              <a:t>Combine SX-CON with several microbiological assessment techniques and methods in order to increase their representativeness and enhance their sensitivity</a:t>
            </a:r>
            <a:r>
              <a:rPr lang="en-GB" sz="800" dirty="0">
                <a:solidFill>
                  <a:schemeClr val="bg1"/>
                </a:solidFill>
                <a:latin typeface="Montserrat" panose="00000500000000000000" pitchFamily="2" charset="0"/>
              </a:rPr>
              <a:t>, including standard or fluorescence microscopy, Lateral Flow Device (LFD) assays, Defined Substrate Technology (DST) based assays, Nanoparticles-based assays, Antigen-based assays, rRNA-based assays and PCR assays. It has been proven to be suitable for virus, gram negative and gram positive bacteria, and phytoplankton concentration, in fresh water, brackish water and sea water. It has direct application in bathing and recreational waters, ports and harbours water, ballast water IMO-D2 regulation compliance, waste water, regenerated waters, irrigation waters, industrial water and beverage quality control. </a:t>
            </a:r>
          </a:p>
        </p:txBody>
      </p:sp>
      <p:sp>
        <p:nvSpPr>
          <p:cNvPr id="44" name="CuadroTexto 43">
            <a:extLst>
              <a:ext uri="{FF2B5EF4-FFF2-40B4-BE49-F238E27FC236}">
                <a16:creationId xmlns:a16="http://schemas.microsoft.com/office/drawing/2014/main" id="{EDAD4160-AC8D-45CD-BE9D-92BC0EE8CEC0}"/>
              </a:ext>
            </a:extLst>
          </p:cNvPr>
          <p:cNvSpPr txBox="1"/>
          <p:nvPr/>
        </p:nvSpPr>
        <p:spPr>
          <a:xfrm>
            <a:off x="6827938" y="800897"/>
            <a:ext cx="5231963" cy="523220"/>
          </a:xfrm>
          <a:prstGeom prst="rect">
            <a:avLst/>
          </a:prstGeom>
          <a:noFill/>
        </p:spPr>
        <p:txBody>
          <a:bodyPr wrap="square">
            <a:spAutoFit/>
          </a:bodyPr>
          <a:lstStyle/>
          <a:p>
            <a:r>
              <a:rPr lang="en-US" sz="2800" b="1" dirty="0">
                <a:solidFill>
                  <a:schemeClr val="bg1"/>
                </a:solidFill>
                <a:latin typeface="Montserrat" panose="00000500000000000000" pitchFamily="2" charset="0"/>
              </a:rPr>
              <a:t>SXS-CON</a:t>
            </a:r>
          </a:p>
        </p:txBody>
      </p:sp>
      <p:sp>
        <p:nvSpPr>
          <p:cNvPr id="45" name="CuadroTexto 44">
            <a:extLst>
              <a:ext uri="{FF2B5EF4-FFF2-40B4-BE49-F238E27FC236}">
                <a16:creationId xmlns:a16="http://schemas.microsoft.com/office/drawing/2014/main" id="{D30F957B-A6B0-453D-819A-EF27713B6D8D}"/>
              </a:ext>
            </a:extLst>
          </p:cNvPr>
          <p:cNvSpPr txBox="1"/>
          <p:nvPr/>
        </p:nvSpPr>
        <p:spPr>
          <a:xfrm>
            <a:off x="6827938" y="1294030"/>
            <a:ext cx="5231963" cy="369332"/>
          </a:xfrm>
          <a:prstGeom prst="rect">
            <a:avLst/>
          </a:prstGeom>
          <a:noFill/>
        </p:spPr>
        <p:txBody>
          <a:bodyPr wrap="square">
            <a:spAutoFit/>
          </a:bodyPr>
          <a:lstStyle/>
          <a:p>
            <a:r>
              <a:rPr lang="en-US" i="1" dirty="0">
                <a:solidFill>
                  <a:schemeClr val="bg1"/>
                </a:solidFill>
                <a:latin typeface="Montserrat" panose="00000500000000000000" pitchFamily="2" charset="0"/>
              </a:rPr>
              <a:t>Portable concentrator system</a:t>
            </a:r>
          </a:p>
        </p:txBody>
      </p:sp>
      <p:sp>
        <p:nvSpPr>
          <p:cNvPr id="50" name="Rectángulo 49">
            <a:extLst>
              <a:ext uri="{FF2B5EF4-FFF2-40B4-BE49-F238E27FC236}">
                <a16:creationId xmlns:a16="http://schemas.microsoft.com/office/drawing/2014/main" id="{B55AE8AE-1429-43F4-8AED-BB9032E12649}"/>
              </a:ext>
            </a:extLst>
          </p:cNvPr>
          <p:cNvSpPr/>
          <p:nvPr/>
        </p:nvSpPr>
        <p:spPr>
          <a:xfrm flipV="1">
            <a:off x="6916479" y="1671874"/>
            <a:ext cx="5611074" cy="63255"/>
          </a:xfrm>
          <a:prstGeom prst="rect">
            <a:avLst/>
          </a:prstGeom>
          <a:solidFill>
            <a:srgbClr val="8DB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a:extLst>
              <a:ext uri="{FF2B5EF4-FFF2-40B4-BE49-F238E27FC236}">
                <a16:creationId xmlns:a16="http://schemas.microsoft.com/office/drawing/2014/main" id="{572D5D35-747C-42DF-866A-537ED19FF76A}"/>
              </a:ext>
            </a:extLst>
          </p:cNvPr>
          <p:cNvSpPr/>
          <p:nvPr/>
        </p:nvSpPr>
        <p:spPr>
          <a:xfrm>
            <a:off x="159177" y="9476594"/>
            <a:ext cx="6109236" cy="45719"/>
          </a:xfrm>
          <a:prstGeom prst="rect">
            <a:avLst/>
          </a:prstGeom>
          <a:solidFill>
            <a:srgbClr val="8DB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CuadroTexto 52">
            <a:extLst>
              <a:ext uri="{FF2B5EF4-FFF2-40B4-BE49-F238E27FC236}">
                <a16:creationId xmlns:a16="http://schemas.microsoft.com/office/drawing/2014/main" id="{3A068839-8902-495A-AC70-73257CD85D0B}"/>
              </a:ext>
            </a:extLst>
          </p:cNvPr>
          <p:cNvSpPr txBox="1"/>
          <p:nvPr/>
        </p:nvSpPr>
        <p:spPr>
          <a:xfrm>
            <a:off x="6829528" y="1818853"/>
            <a:ext cx="5784976" cy="881010"/>
          </a:xfrm>
          <a:prstGeom prst="rect">
            <a:avLst/>
          </a:prstGeom>
          <a:noFill/>
        </p:spPr>
        <p:txBody>
          <a:bodyPr wrap="square">
            <a:spAutoFit/>
          </a:bodyPr>
          <a:lstStyle/>
          <a:p>
            <a:pPr algn="just"/>
            <a:r>
              <a:rPr lang="en-US" sz="1025" i="1" dirty="0">
                <a:solidFill>
                  <a:schemeClr val="bg1"/>
                </a:solidFill>
                <a:latin typeface="Montserrat" panose="00000500000000000000" pitchFamily="2" charset="0"/>
              </a:rPr>
              <a:t>Enhance your microbiological  assessment by a rapid on-site pre-concentration step. </a:t>
            </a:r>
          </a:p>
          <a:p>
            <a:pPr algn="just"/>
            <a:endParaRPr lang="en-US" sz="1025" i="1" dirty="0">
              <a:solidFill>
                <a:schemeClr val="bg1"/>
              </a:solidFill>
              <a:latin typeface="Montserrat" panose="00000500000000000000" pitchFamily="2" charset="0"/>
            </a:endParaRPr>
          </a:p>
          <a:p>
            <a:pPr algn="just"/>
            <a:r>
              <a:rPr lang="en-US" sz="1025" i="1" dirty="0">
                <a:solidFill>
                  <a:schemeClr val="bg1"/>
                </a:solidFill>
                <a:latin typeface="Montserrat" panose="00000500000000000000" pitchFamily="2" charset="0"/>
              </a:rPr>
              <a:t>Filtrate large volumes of water and elute them in a few mils to easily increase the assay’s sensitivity and sample representativeness reaching target microorganism concentration levels required for your application in a few minutes. </a:t>
            </a:r>
          </a:p>
        </p:txBody>
      </p:sp>
      <p:pic>
        <p:nvPicPr>
          <p:cNvPr id="59" name="Imagen 58" descr="Una playa con el mar de fondo&#10;&#10;Descripción generada automáticamente">
            <a:extLst>
              <a:ext uri="{FF2B5EF4-FFF2-40B4-BE49-F238E27FC236}">
                <a16:creationId xmlns:a16="http://schemas.microsoft.com/office/drawing/2014/main" id="{57B4E491-67A2-428F-B2D2-D3216D014AFC}"/>
              </a:ext>
            </a:extLst>
          </p:cNvPr>
          <p:cNvPicPr>
            <a:picLocks noChangeAspect="1"/>
          </p:cNvPicPr>
          <p:nvPr/>
        </p:nvPicPr>
        <p:blipFill>
          <a:blip r:embed="rId5">
            <a:extLst>
              <a:ext uri="{28A0092B-C50C-407E-A947-70E740481C1C}">
                <a14:useLocalDpi xmlns:a14="http://schemas.microsoft.com/office/drawing/2010/main" val="0"/>
              </a:ext>
            </a:extLst>
          </a:blip>
          <a:srcRect l="35132" t="17889" r="8357" b="4995"/>
          <a:stretch>
            <a:fillRect/>
          </a:stretch>
        </p:blipFill>
        <p:spPr>
          <a:xfrm>
            <a:off x="6875763" y="2823331"/>
            <a:ext cx="5651790" cy="5784372"/>
          </a:xfrm>
          <a:custGeom>
            <a:avLst/>
            <a:gdLst>
              <a:gd name="connsiteX0" fmla="*/ 0 w 5651790"/>
              <a:gd name="connsiteY0" fmla="*/ 0 h 5784372"/>
              <a:gd name="connsiteX1" fmla="*/ 5651790 w 5651790"/>
              <a:gd name="connsiteY1" fmla="*/ 16648 h 5784372"/>
              <a:gd name="connsiteX2" fmla="*/ 27881 w 5651790"/>
              <a:gd name="connsiteY2" fmla="*/ 5784372 h 5784372"/>
            </a:gdLst>
            <a:ahLst/>
            <a:cxnLst>
              <a:cxn ang="0">
                <a:pos x="connsiteX0" y="connsiteY0"/>
              </a:cxn>
              <a:cxn ang="0">
                <a:pos x="connsiteX1" y="connsiteY1"/>
              </a:cxn>
              <a:cxn ang="0">
                <a:pos x="connsiteX2" y="connsiteY2"/>
              </a:cxn>
            </a:cxnLst>
            <a:rect l="l" t="t" r="r" b="b"/>
            <a:pathLst>
              <a:path w="5651790" h="5784372">
                <a:moveTo>
                  <a:pt x="0" y="0"/>
                </a:moveTo>
                <a:cubicBezTo>
                  <a:pt x="1883930" y="5549"/>
                  <a:pt x="3767861" y="11099"/>
                  <a:pt x="5651790" y="16648"/>
                </a:cubicBezTo>
                <a:cubicBezTo>
                  <a:pt x="5642856" y="3193664"/>
                  <a:pt x="3132027" y="5768700"/>
                  <a:pt x="27881" y="5784372"/>
                </a:cubicBezTo>
                <a:close/>
              </a:path>
            </a:pathLst>
          </a:custGeom>
        </p:spPr>
      </p:pic>
      <p:sp>
        <p:nvSpPr>
          <p:cNvPr id="61" name="CuadroTexto 60">
            <a:extLst>
              <a:ext uri="{FF2B5EF4-FFF2-40B4-BE49-F238E27FC236}">
                <a16:creationId xmlns:a16="http://schemas.microsoft.com/office/drawing/2014/main" id="{D9D6EFFD-6E24-4F8E-AE08-6870E310A906}"/>
              </a:ext>
            </a:extLst>
          </p:cNvPr>
          <p:cNvSpPr txBox="1"/>
          <p:nvPr/>
        </p:nvSpPr>
        <p:spPr>
          <a:xfrm>
            <a:off x="1955476" y="3213189"/>
            <a:ext cx="4300085" cy="1800493"/>
          </a:xfrm>
          <a:prstGeom prst="rect">
            <a:avLst/>
          </a:prstGeom>
          <a:noFill/>
        </p:spPr>
        <p:txBody>
          <a:bodyPr wrap="square">
            <a:spAutoFit/>
          </a:bodyPr>
          <a:lstStyle/>
          <a:p>
            <a:pPr algn="just"/>
            <a:r>
              <a:rPr lang="en-US" sz="1100" dirty="0">
                <a:latin typeface="Montserrat" panose="00000500000000000000" pitchFamily="2" charset="0"/>
                <a:ea typeface="+mj-ea"/>
                <a:cs typeface="Myanmar Text" panose="020B0502040204020203" pitchFamily="34" charset="0"/>
              </a:rPr>
              <a:t>SXS-CON provides large volume water filtration through highly efficient cell trap filters to increase the representativity of microbiological analysis. </a:t>
            </a:r>
          </a:p>
          <a:p>
            <a:pPr algn="just"/>
            <a:r>
              <a:rPr lang="en-US" sz="1100" dirty="0">
                <a:latin typeface="Montserrat" panose="00000500000000000000" pitchFamily="2" charset="0"/>
                <a:ea typeface="+mj-ea"/>
                <a:cs typeface="Myanmar Text" panose="020B0502040204020203" pitchFamily="34" charset="0"/>
              </a:rPr>
              <a:t>Large volume processing followed by an efficient elution procedure provides very high concentrator factors.</a:t>
            </a:r>
          </a:p>
          <a:p>
            <a:pPr algn="just"/>
            <a:endParaRPr lang="en-US" sz="1100" i="1" dirty="0">
              <a:latin typeface="Montserrat" panose="00000500000000000000" pitchFamily="2" charset="0"/>
              <a:ea typeface="+mj-ea"/>
              <a:cs typeface="Myanmar Text" panose="020B0502040204020203" pitchFamily="34" charset="0"/>
            </a:endParaRPr>
          </a:p>
          <a:p>
            <a:pPr algn="just"/>
            <a:r>
              <a:rPr lang="en-US" sz="1100" b="1" i="1" dirty="0">
                <a:latin typeface="Montserrat" panose="00000500000000000000" pitchFamily="2" charset="0"/>
                <a:ea typeface="+mj-ea"/>
                <a:cs typeface="Myanmar Text" panose="020B0502040204020203" pitchFamily="34" charset="0"/>
              </a:rPr>
              <a:t>Avoid long time-consuming replication or pre-enrichment steps by a rapid on-site concentrator module. </a:t>
            </a:r>
          </a:p>
          <a:p>
            <a:pPr algn="just"/>
            <a:endParaRPr lang="en-US" sz="1200" dirty="0">
              <a:latin typeface="Montserrat" panose="00000500000000000000" pitchFamily="2" charset="0"/>
            </a:endParaRPr>
          </a:p>
        </p:txBody>
      </p:sp>
      <p:sp>
        <p:nvSpPr>
          <p:cNvPr id="68" name="Forma libre: forma 67">
            <a:extLst>
              <a:ext uri="{FF2B5EF4-FFF2-40B4-BE49-F238E27FC236}">
                <a16:creationId xmlns:a16="http://schemas.microsoft.com/office/drawing/2014/main" id="{01D71D16-40BC-4BC4-BC40-07F6C2AD7E38}"/>
              </a:ext>
            </a:extLst>
          </p:cNvPr>
          <p:cNvSpPr/>
          <p:nvPr/>
        </p:nvSpPr>
        <p:spPr>
          <a:xfrm>
            <a:off x="8248650" y="6572250"/>
            <a:ext cx="4203311" cy="2857319"/>
          </a:xfrm>
          <a:custGeom>
            <a:avLst/>
            <a:gdLst>
              <a:gd name="connsiteX0" fmla="*/ 5044775 w 5044775"/>
              <a:gd name="connsiteY0" fmla="*/ 0 h 3294445"/>
              <a:gd name="connsiteX1" fmla="*/ 5044775 w 5044775"/>
              <a:gd name="connsiteY1" fmla="*/ 3294445 h 3294445"/>
              <a:gd name="connsiteX2" fmla="*/ 0 w 5044775"/>
              <a:gd name="connsiteY2" fmla="*/ 3294445 h 3294445"/>
              <a:gd name="connsiteX3" fmla="*/ 59022 w 5044775"/>
              <a:gd name="connsiteY3" fmla="*/ 3289576 h 3294445"/>
              <a:gd name="connsiteX4" fmla="*/ 5003505 w 5044775"/>
              <a:gd name="connsiteY4" fmla="*/ 73422 h 32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4775" h="3294445">
                <a:moveTo>
                  <a:pt x="5044775" y="0"/>
                </a:moveTo>
                <a:lnTo>
                  <a:pt x="5044775" y="3294445"/>
                </a:lnTo>
                <a:lnTo>
                  <a:pt x="0" y="3294445"/>
                </a:lnTo>
                <a:lnTo>
                  <a:pt x="59022" y="3289576"/>
                </a:lnTo>
                <a:cubicBezTo>
                  <a:pt x="2156422" y="3062006"/>
                  <a:pt x="3960218" y="1830340"/>
                  <a:pt x="5003505" y="73422"/>
                </a:cubicBezTo>
                <a:close/>
              </a:path>
            </a:pathLst>
          </a:custGeom>
          <a:gradFill flip="none" rotWithShape="1">
            <a:gsLst>
              <a:gs pos="0">
                <a:srgbClr val="547C28"/>
              </a:gs>
              <a:gs pos="24000">
                <a:srgbClr val="71AA36"/>
              </a:gs>
              <a:gs pos="65000">
                <a:srgbClr val="C0D79F"/>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2" name="Imagen 21" descr="Logotipo, nombre de la empresa&#10;&#10;Descripción generada automáticamente">
            <a:extLst>
              <a:ext uri="{FF2B5EF4-FFF2-40B4-BE49-F238E27FC236}">
                <a16:creationId xmlns:a16="http://schemas.microsoft.com/office/drawing/2014/main" id="{69C18914-B73F-46E8-AC4E-6D735359318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452" y="191799"/>
            <a:ext cx="1809261" cy="554166"/>
          </a:xfrm>
          <a:prstGeom prst="rect">
            <a:avLst/>
          </a:prstGeom>
        </p:spPr>
      </p:pic>
    </p:spTree>
    <p:extLst>
      <p:ext uri="{BB962C8B-B14F-4D97-AF65-F5344CB8AC3E}">
        <p14:creationId xmlns:p14="http://schemas.microsoft.com/office/powerpoint/2010/main" val="693948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3" name="Imagen 232" descr="Imagen que contiene tabla, lego, remoto&#10;&#10;Descripción generada automáticamente">
            <a:extLst>
              <a:ext uri="{FF2B5EF4-FFF2-40B4-BE49-F238E27FC236}">
                <a16:creationId xmlns:a16="http://schemas.microsoft.com/office/drawing/2014/main" id="{E1ED44E5-5665-454A-8C2C-D19FFE9C8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107" y="3997655"/>
            <a:ext cx="2480075" cy="2201656"/>
          </a:xfrm>
          <a:prstGeom prst="rect">
            <a:avLst/>
          </a:prstGeom>
        </p:spPr>
      </p:pic>
      <p:graphicFrame>
        <p:nvGraphicFramePr>
          <p:cNvPr id="41" name="Tabla 13">
            <a:extLst>
              <a:ext uri="{FF2B5EF4-FFF2-40B4-BE49-F238E27FC236}">
                <a16:creationId xmlns:a16="http://schemas.microsoft.com/office/drawing/2014/main" id="{2348B994-E3E6-47A1-92A4-54C17E3A7873}"/>
              </a:ext>
            </a:extLst>
          </p:cNvPr>
          <p:cNvGraphicFramePr>
            <a:graphicFrameLocks noGrp="1"/>
          </p:cNvGraphicFramePr>
          <p:nvPr>
            <p:extLst>
              <p:ext uri="{D42A27DB-BD31-4B8C-83A1-F6EECF244321}">
                <p14:modId xmlns:p14="http://schemas.microsoft.com/office/powerpoint/2010/main" val="3361315428"/>
              </p:ext>
            </p:extLst>
          </p:nvPr>
        </p:nvGraphicFramePr>
        <p:xfrm>
          <a:off x="7074746" y="4878472"/>
          <a:ext cx="5246629" cy="4206240"/>
        </p:xfrm>
        <a:graphic>
          <a:graphicData uri="http://schemas.openxmlformats.org/drawingml/2006/table">
            <a:tbl>
              <a:tblPr firstRow="1" bandRow="1">
                <a:tableStyleId>{2D5ABB26-0587-4C30-8999-92F81FD0307C}</a:tableStyleId>
              </a:tblPr>
              <a:tblGrid>
                <a:gridCol w="1660694">
                  <a:extLst>
                    <a:ext uri="{9D8B030D-6E8A-4147-A177-3AD203B41FA5}">
                      <a16:colId xmlns:a16="http://schemas.microsoft.com/office/drawing/2014/main" val="3695884076"/>
                    </a:ext>
                  </a:extLst>
                </a:gridCol>
                <a:gridCol w="3585935">
                  <a:extLst>
                    <a:ext uri="{9D8B030D-6E8A-4147-A177-3AD203B41FA5}">
                      <a16:colId xmlns:a16="http://schemas.microsoft.com/office/drawing/2014/main" val="2741557640"/>
                    </a:ext>
                  </a:extLst>
                </a:gridCol>
              </a:tblGrid>
              <a:tr h="0">
                <a:tc>
                  <a:txBody>
                    <a:bodyPr/>
                    <a:lstStyle/>
                    <a:p>
                      <a:pPr algn="l"/>
                      <a:endParaRPr lang="en-GB" sz="800" b="1" noProof="0" dirty="0">
                        <a:latin typeface="Montserrat Bold" panose="000008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 </a:t>
                      </a:r>
                    </a:p>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   3x </a:t>
                      </a:r>
                      <a:r>
                        <a:rPr lang="en-GB" sz="1200" i="1" kern="1200" dirty="0" err="1">
                          <a:solidFill>
                            <a:schemeClr val="tx1"/>
                          </a:solidFill>
                          <a:effectLst/>
                          <a:latin typeface="Montserrat" panose="00000500000000000000" pitchFamily="2" charset="0"/>
                          <a:ea typeface="+mn-ea"/>
                          <a:cs typeface="Myanmar Text" panose="020B0502040204020203" pitchFamily="34" charset="0"/>
                        </a:rPr>
                        <a:t>Luer</a:t>
                      </a:r>
                      <a:r>
                        <a:rPr lang="en-GB" sz="1200" i="1" kern="1200" dirty="0">
                          <a:solidFill>
                            <a:schemeClr val="tx1"/>
                          </a:solidFill>
                          <a:effectLst/>
                          <a:latin typeface="Montserrat" panose="00000500000000000000" pitchFamily="2" charset="0"/>
                          <a:ea typeface="+mn-ea"/>
                          <a:cs typeface="Myanmar Text" panose="020B0502040204020203" pitchFamily="34" charset="0"/>
                        </a:rPr>
                        <a:t> lock 3-port valves</a:t>
                      </a:r>
                    </a:p>
                    <a:p>
                      <a:pPr algn="l"/>
                      <a:endParaRPr lang="en-GB" sz="1200" i="1" kern="1200" noProof="0" dirty="0">
                        <a:solidFill>
                          <a:schemeClr val="tx1"/>
                        </a:solidFill>
                        <a:effectLst/>
                        <a:latin typeface="Montserrat" panose="00000500000000000000" pitchFamily="2" charset="0"/>
                        <a:ea typeface="+mn-ea"/>
                        <a:cs typeface="Myanmar Text" panose="020B0502040204020203" pitchFamily="34" charset="0"/>
                      </a:endParaRPr>
                    </a:p>
                    <a:p>
                      <a:pPr algn="l"/>
                      <a:endParaRPr lang="en-GB" sz="1200" i="1" kern="1200" noProof="0" dirty="0">
                        <a:solidFill>
                          <a:schemeClr val="tx1"/>
                        </a:solidFill>
                        <a:effectLst/>
                        <a:latin typeface="Montserrat" panose="00000500000000000000" pitchFamily="2" charset="0"/>
                        <a:ea typeface="+mn-ea"/>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159739"/>
                  </a:ext>
                </a:extLst>
              </a:tr>
              <a:tr h="370840">
                <a:tc>
                  <a:txBody>
                    <a:bodyPr/>
                    <a:lstStyle/>
                    <a:p>
                      <a:pPr algn="l"/>
                      <a:endParaRPr lang="en-GB" sz="800" b="1" noProof="0" dirty="0">
                        <a:latin typeface="Montserrat Bold" panose="000008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r>
                        <a:rPr lang="en-GB" sz="1200" i="1" kern="1200" dirty="0">
                          <a:solidFill>
                            <a:schemeClr val="tx1"/>
                          </a:solidFill>
                          <a:effectLst/>
                          <a:latin typeface="Montserrat" panose="00000500000000000000" pitchFamily="2" charset="0"/>
                          <a:ea typeface="+mn-ea"/>
                          <a:cs typeface="Myanmar Text" panose="020B0502040204020203" pitchFamily="34" charset="0"/>
                        </a:rPr>
                        <a:t>   1x Mesh disk filter &lt;40µm</a:t>
                      </a: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507679"/>
                  </a:ext>
                </a:extLst>
              </a:tr>
              <a:tr h="370840">
                <a:tc>
                  <a:txBody>
                    <a:bodyPr/>
                    <a:lstStyle/>
                    <a:p>
                      <a:pPr algn="l"/>
                      <a:endParaRPr lang="en-GB" sz="800" b="1" noProof="0" dirty="0">
                        <a:latin typeface="Montserrat Bold" panose="000008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r>
                        <a:rPr lang="en-GB" sz="1200" i="1" kern="1200" dirty="0">
                          <a:solidFill>
                            <a:schemeClr val="tx1"/>
                          </a:solidFill>
                          <a:effectLst/>
                          <a:latin typeface="Montserrat" panose="00000500000000000000" pitchFamily="2" charset="0"/>
                          <a:ea typeface="+mn-ea"/>
                          <a:cs typeface="Myanmar Text" panose="020B0502040204020203" pitchFamily="34" charset="0"/>
                        </a:rPr>
                        <a:t>    2x </a:t>
                      </a:r>
                      <a:r>
                        <a:rPr lang="en-GB" sz="1200" i="1" kern="1200" dirty="0" err="1">
                          <a:solidFill>
                            <a:schemeClr val="tx1"/>
                          </a:solidFill>
                          <a:effectLst/>
                          <a:latin typeface="Montserrat" panose="00000500000000000000" pitchFamily="2" charset="0"/>
                          <a:ea typeface="+mn-ea"/>
                          <a:cs typeface="Myanmar Text" panose="020B0502040204020203" pitchFamily="34" charset="0"/>
                        </a:rPr>
                        <a:t>Luer</a:t>
                      </a:r>
                      <a:r>
                        <a:rPr lang="en-GB" sz="1200" i="1" kern="1200" dirty="0">
                          <a:solidFill>
                            <a:schemeClr val="tx1"/>
                          </a:solidFill>
                          <a:effectLst/>
                          <a:latin typeface="Montserrat" panose="00000500000000000000" pitchFamily="2" charset="0"/>
                          <a:ea typeface="+mn-ea"/>
                          <a:cs typeface="Myanmar Text" panose="020B0502040204020203" pitchFamily="34" charset="0"/>
                        </a:rPr>
                        <a:t> lock 5 ml syringes </a:t>
                      </a:r>
                    </a:p>
                    <a:p>
                      <a:pPr algn="l"/>
                      <a:r>
                        <a:rPr lang="en-GB" sz="1200" i="1" kern="1200" dirty="0">
                          <a:solidFill>
                            <a:schemeClr val="tx1"/>
                          </a:solidFill>
                          <a:effectLst/>
                          <a:latin typeface="Montserrat" panose="00000500000000000000" pitchFamily="2" charset="0"/>
                          <a:ea typeface="+mn-ea"/>
                          <a:cs typeface="Myanmar Text" panose="020B0502040204020203" pitchFamily="34" charset="0"/>
                        </a:rPr>
                        <a:t>   (with elution buffer)</a:t>
                      </a: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075808"/>
                  </a:ext>
                </a:extLst>
              </a:tr>
              <a:tr h="370840">
                <a:tc>
                  <a:txBody>
                    <a:bodyPr/>
                    <a:lstStyle/>
                    <a:p>
                      <a:pPr algn="l"/>
                      <a:endParaRPr lang="en-GB" sz="800" b="1" noProof="0" dirty="0">
                        <a:latin typeface="Montserrat Bold" panose="000008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marL="0" marR="0" lvl="0" indent="0" algn="l" defTabSz="128016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    1x </a:t>
                      </a:r>
                      <a:r>
                        <a:rPr lang="en-GB" sz="1200" i="1" kern="1200" dirty="0" err="1">
                          <a:solidFill>
                            <a:schemeClr val="tx1"/>
                          </a:solidFill>
                          <a:effectLst/>
                          <a:latin typeface="Montserrat" panose="00000500000000000000" pitchFamily="2" charset="0"/>
                          <a:ea typeface="+mn-ea"/>
                          <a:cs typeface="Myanmar Text" panose="020B0502040204020203" pitchFamily="34" charset="0"/>
                        </a:rPr>
                        <a:t>Celltrap</a:t>
                      </a:r>
                      <a:r>
                        <a:rPr lang="en-GB" sz="1200" i="1" kern="1200" dirty="0">
                          <a:solidFill>
                            <a:schemeClr val="tx1"/>
                          </a:solidFill>
                          <a:effectLst/>
                          <a:latin typeface="Montserrat" panose="00000500000000000000" pitchFamily="2" charset="0"/>
                          <a:ea typeface="+mn-ea"/>
                          <a:cs typeface="Myanmar Text" panose="020B0502040204020203" pitchFamily="34" charset="0"/>
                        </a:rPr>
                        <a:t> filter</a:t>
                      </a:r>
                    </a:p>
                    <a:p>
                      <a:pPr marL="0" marR="0" lvl="0" indent="0" algn="l" defTabSz="128016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ontserrat" panose="00000500000000000000" pitchFamily="2" charset="0"/>
                        <a:ea typeface="+mn-ea"/>
                        <a:cs typeface="Myanmar Text" panose="020B0502040204020203" pitchFamily="34" charset="0"/>
                      </a:endParaRPr>
                    </a:p>
                    <a:p>
                      <a:pPr marL="0" marR="0" lvl="0" indent="0" algn="l" defTabSz="128016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ontserrat" panose="00000500000000000000" pitchFamily="2" charset="0"/>
                        <a:ea typeface="+mn-ea"/>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404079"/>
                  </a:ext>
                </a:extLst>
              </a:tr>
            </a:tbl>
          </a:graphicData>
        </a:graphic>
      </p:graphicFrame>
      <p:sp>
        <p:nvSpPr>
          <p:cNvPr id="13" name="Rectángulo 12">
            <a:extLst>
              <a:ext uri="{FF2B5EF4-FFF2-40B4-BE49-F238E27FC236}">
                <a16:creationId xmlns:a16="http://schemas.microsoft.com/office/drawing/2014/main" id="{5E6EE395-C4EB-41D5-A4AE-37B589E06EE5}"/>
              </a:ext>
            </a:extLst>
          </p:cNvPr>
          <p:cNvSpPr/>
          <p:nvPr/>
        </p:nvSpPr>
        <p:spPr>
          <a:xfrm>
            <a:off x="0" y="2978221"/>
            <a:ext cx="12801600" cy="1060379"/>
          </a:xfrm>
          <a:prstGeom prst="rect">
            <a:avLst/>
          </a:prstGeom>
          <a:gradFill flip="none" rotWithShape="1">
            <a:gsLst>
              <a:gs pos="0">
                <a:srgbClr val="547C28"/>
              </a:gs>
              <a:gs pos="49000">
                <a:srgbClr val="71AA36"/>
              </a:gs>
              <a:gs pos="79000">
                <a:srgbClr val="80B249"/>
              </a:gs>
              <a:gs pos="100000">
                <a:srgbClr val="B9D396"/>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0" name="Forma libre: forma 19">
            <a:extLst>
              <a:ext uri="{FF2B5EF4-FFF2-40B4-BE49-F238E27FC236}">
                <a16:creationId xmlns:a16="http://schemas.microsoft.com/office/drawing/2014/main" id="{66625673-0511-48A2-8F71-66D9B2159998}"/>
              </a:ext>
            </a:extLst>
          </p:cNvPr>
          <p:cNvSpPr/>
          <p:nvPr/>
        </p:nvSpPr>
        <p:spPr>
          <a:xfrm>
            <a:off x="5810250" y="2978220"/>
            <a:ext cx="4203312" cy="1060379"/>
          </a:xfrm>
          <a:custGeom>
            <a:avLst/>
            <a:gdLst>
              <a:gd name="connsiteX0" fmla="*/ 2791544 w 4203312"/>
              <a:gd name="connsiteY0" fmla="*/ 0 h 1060379"/>
              <a:gd name="connsiteX1" fmla="*/ 4203312 w 4203312"/>
              <a:gd name="connsiteY1" fmla="*/ 0 h 1060379"/>
              <a:gd name="connsiteX2" fmla="*/ 4203312 w 4203312"/>
              <a:gd name="connsiteY2" fmla="*/ 26895 h 1060379"/>
              <a:gd name="connsiteX3" fmla="*/ 4144532 w 4203312"/>
              <a:gd name="connsiteY3" fmla="*/ 70766 h 1060379"/>
              <a:gd name="connsiteX4" fmla="*/ 1496977 w 4203312"/>
              <a:gd name="connsiteY4" fmla="*/ 1056545 h 1060379"/>
              <a:gd name="connsiteX5" fmla="*/ 1447800 w 4203312"/>
              <a:gd name="connsiteY5" fmla="*/ 1060379 h 1060379"/>
              <a:gd name="connsiteX6" fmla="*/ 0 w 4203312"/>
              <a:gd name="connsiteY6" fmla="*/ 1060379 h 1060379"/>
              <a:gd name="connsiteX7" fmla="*/ 49177 w 4203312"/>
              <a:gd name="connsiteY7" fmla="*/ 1056545 h 1060379"/>
              <a:gd name="connsiteX8" fmla="*/ 2696730 w 4203312"/>
              <a:gd name="connsiteY8" fmla="*/ 70766 h 106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312" h="1060379">
                <a:moveTo>
                  <a:pt x="2791544" y="0"/>
                </a:moveTo>
                <a:lnTo>
                  <a:pt x="4203312" y="0"/>
                </a:lnTo>
                <a:lnTo>
                  <a:pt x="4203312" y="26895"/>
                </a:lnTo>
                <a:lnTo>
                  <a:pt x="4144532" y="70766"/>
                </a:lnTo>
                <a:cubicBezTo>
                  <a:pt x="3385574" y="604787"/>
                  <a:pt x="2479976" y="955749"/>
                  <a:pt x="1496977" y="1056545"/>
                </a:cubicBezTo>
                <a:lnTo>
                  <a:pt x="1447800" y="1060379"/>
                </a:lnTo>
                <a:lnTo>
                  <a:pt x="0" y="1060379"/>
                </a:lnTo>
                <a:lnTo>
                  <a:pt x="49177" y="1056545"/>
                </a:lnTo>
                <a:cubicBezTo>
                  <a:pt x="1032177" y="955748"/>
                  <a:pt x="1937774" y="604786"/>
                  <a:pt x="2696730" y="70766"/>
                </a:cubicBezTo>
                <a:close/>
              </a:path>
            </a:pathLst>
          </a:custGeom>
          <a:gradFill flip="none" rotWithShape="1">
            <a:gsLst>
              <a:gs pos="0">
                <a:srgbClr val="547C28"/>
              </a:gs>
              <a:gs pos="24000">
                <a:srgbClr val="71AA36"/>
              </a:gs>
              <a:gs pos="65000">
                <a:srgbClr val="C0D79F"/>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1" name="Forma libre: forma 20">
            <a:extLst>
              <a:ext uri="{FF2B5EF4-FFF2-40B4-BE49-F238E27FC236}">
                <a16:creationId xmlns:a16="http://schemas.microsoft.com/office/drawing/2014/main" id="{A2BDE2DC-0ECB-46CB-9B38-7A6027FA691C}"/>
              </a:ext>
            </a:extLst>
          </p:cNvPr>
          <p:cNvSpPr/>
          <p:nvPr/>
        </p:nvSpPr>
        <p:spPr>
          <a:xfrm>
            <a:off x="4482906" y="2978219"/>
            <a:ext cx="4203312" cy="1060379"/>
          </a:xfrm>
          <a:custGeom>
            <a:avLst/>
            <a:gdLst>
              <a:gd name="connsiteX0" fmla="*/ 2791544 w 4203312"/>
              <a:gd name="connsiteY0" fmla="*/ 0 h 1060379"/>
              <a:gd name="connsiteX1" fmla="*/ 4203312 w 4203312"/>
              <a:gd name="connsiteY1" fmla="*/ 0 h 1060379"/>
              <a:gd name="connsiteX2" fmla="*/ 4203312 w 4203312"/>
              <a:gd name="connsiteY2" fmla="*/ 26895 h 1060379"/>
              <a:gd name="connsiteX3" fmla="*/ 4144532 w 4203312"/>
              <a:gd name="connsiteY3" fmla="*/ 70766 h 1060379"/>
              <a:gd name="connsiteX4" fmla="*/ 1496977 w 4203312"/>
              <a:gd name="connsiteY4" fmla="*/ 1056545 h 1060379"/>
              <a:gd name="connsiteX5" fmla="*/ 1447800 w 4203312"/>
              <a:gd name="connsiteY5" fmla="*/ 1060379 h 1060379"/>
              <a:gd name="connsiteX6" fmla="*/ 0 w 4203312"/>
              <a:gd name="connsiteY6" fmla="*/ 1060379 h 1060379"/>
              <a:gd name="connsiteX7" fmla="*/ 49177 w 4203312"/>
              <a:gd name="connsiteY7" fmla="*/ 1056545 h 1060379"/>
              <a:gd name="connsiteX8" fmla="*/ 2696730 w 4203312"/>
              <a:gd name="connsiteY8" fmla="*/ 70766 h 106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312" h="1060379">
                <a:moveTo>
                  <a:pt x="2791544" y="0"/>
                </a:moveTo>
                <a:lnTo>
                  <a:pt x="4203312" y="0"/>
                </a:lnTo>
                <a:lnTo>
                  <a:pt x="4203312" y="26895"/>
                </a:lnTo>
                <a:lnTo>
                  <a:pt x="4144532" y="70766"/>
                </a:lnTo>
                <a:cubicBezTo>
                  <a:pt x="3385574" y="604787"/>
                  <a:pt x="2479976" y="955749"/>
                  <a:pt x="1496977" y="1056545"/>
                </a:cubicBezTo>
                <a:lnTo>
                  <a:pt x="1447800" y="1060379"/>
                </a:lnTo>
                <a:lnTo>
                  <a:pt x="0" y="1060379"/>
                </a:lnTo>
                <a:lnTo>
                  <a:pt x="49177" y="1056545"/>
                </a:lnTo>
                <a:cubicBezTo>
                  <a:pt x="1032177" y="955748"/>
                  <a:pt x="1937774" y="604786"/>
                  <a:pt x="2696730" y="70766"/>
                </a:cubicBezTo>
                <a:close/>
              </a:path>
            </a:pathLst>
          </a:custGeom>
          <a:solidFill>
            <a:srgbClr val="9BC2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CuadroTexto 21">
            <a:extLst>
              <a:ext uri="{FF2B5EF4-FFF2-40B4-BE49-F238E27FC236}">
                <a16:creationId xmlns:a16="http://schemas.microsoft.com/office/drawing/2014/main" id="{FEAA5349-2AF6-422B-B96F-B1B88D93F033}"/>
              </a:ext>
            </a:extLst>
          </p:cNvPr>
          <p:cNvSpPr txBox="1"/>
          <p:nvPr/>
        </p:nvSpPr>
        <p:spPr>
          <a:xfrm>
            <a:off x="289144" y="3253769"/>
            <a:ext cx="5231963" cy="523220"/>
          </a:xfrm>
          <a:prstGeom prst="rect">
            <a:avLst/>
          </a:prstGeom>
          <a:noFill/>
        </p:spPr>
        <p:txBody>
          <a:bodyPr wrap="square">
            <a:spAutoFit/>
          </a:bodyPr>
          <a:lstStyle/>
          <a:p>
            <a:r>
              <a:rPr lang="en-US" sz="2800" b="1" dirty="0">
                <a:solidFill>
                  <a:schemeClr val="bg1"/>
                </a:solidFill>
                <a:latin typeface="Montserrat" panose="00000500000000000000" pitchFamily="2" charset="0"/>
              </a:rPr>
              <a:t>SXS-CON</a:t>
            </a:r>
          </a:p>
        </p:txBody>
      </p:sp>
      <p:sp>
        <p:nvSpPr>
          <p:cNvPr id="24" name="CuadroTexto 23">
            <a:extLst>
              <a:ext uri="{FF2B5EF4-FFF2-40B4-BE49-F238E27FC236}">
                <a16:creationId xmlns:a16="http://schemas.microsoft.com/office/drawing/2014/main" id="{653D3634-486A-4FA0-9036-D301C921590E}"/>
              </a:ext>
            </a:extLst>
          </p:cNvPr>
          <p:cNvSpPr txBox="1"/>
          <p:nvPr/>
        </p:nvSpPr>
        <p:spPr>
          <a:xfrm>
            <a:off x="2175143" y="3363178"/>
            <a:ext cx="5231963" cy="369332"/>
          </a:xfrm>
          <a:prstGeom prst="rect">
            <a:avLst/>
          </a:prstGeom>
          <a:noFill/>
        </p:spPr>
        <p:txBody>
          <a:bodyPr wrap="square">
            <a:spAutoFit/>
          </a:bodyPr>
          <a:lstStyle/>
          <a:p>
            <a:r>
              <a:rPr lang="en-US" i="1" dirty="0">
                <a:solidFill>
                  <a:schemeClr val="bg1"/>
                </a:solidFill>
                <a:latin typeface="Montserrat" panose="00000500000000000000" pitchFamily="2" charset="0"/>
              </a:rPr>
              <a:t>Portable concentrator system</a:t>
            </a:r>
          </a:p>
        </p:txBody>
      </p:sp>
      <p:sp>
        <p:nvSpPr>
          <p:cNvPr id="26" name="CuadroTexto 25">
            <a:extLst>
              <a:ext uri="{FF2B5EF4-FFF2-40B4-BE49-F238E27FC236}">
                <a16:creationId xmlns:a16="http://schemas.microsoft.com/office/drawing/2014/main" id="{345B6E1C-6E47-44C4-AFF5-350CC6218370}"/>
              </a:ext>
            </a:extLst>
          </p:cNvPr>
          <p:cNvSpPr txBox="1"/>
          <p:nvPr/>
        </p:nvSpPr>
        <p:spPr>
          <a:xfrm>
            <a:off x="9816299" y="3099880"/>
            <a:ext cx="2807137" cy="830997"/>
          </a:xfrm>
          <a:prstGeom prst="rect">
            <a:avLst/>
          </a:prstGeom>
          <a:noFill/>
        </p:spPr>
        <p:txBody>
          <a:bodyPr wrap="square">
            <a:spAutoFit/>
          </a:bodyPr>
          <a:lstStyle/>
          <a:p>
            <a:pPr algn="just"/>
            <a:r>
              <a:rPr lang="en-US" sz="1200" i="1" dirty="0">
                <a:solidFill>
                  <a:schemeClr val="bg1"/>
                </a:solidFill>
                <a:latin typeface="Montserrat" panose="00000500000000000000" pitchFamily="2" charset="0"/>
              </a:rPr>
              <a:t>Enhance rapidly the sensitivity and representativeness of your microbiological  assessment by a pre-concentration step. </a:t>
            </a:r>
          </a:p>
        </p:txBody>
      </p:sp>
      <p:pic>
        <p:nvPicPr>
          <p:cNvPr id="30" name="Picture 4" descr="Amazon.com: Medline syr105010z Luer Lock jeringas, 5 ml (Caja de 100):  Industrial &amp;amp; Scientific">
            <a:extLst>
              <a:ext uri="{FF2B5EF4-FFF2-40B4-BE49-F238E27FC236}">
                <a16:creationId xmlns:a16="http://schemas.microsoft.com/office/drawing/2014/main" id="{3BD2A2FF-EB7B-4732-A163-2AD6104ECAC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736562" flipV="1">
            <a:off x="7079446" y="7150278"/>
            <a:ext cx="1583295" cy="6428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72">
            <a:extLst>
              <a:ext uri="{FF2B5EF4-FFF2-40B4-BE49-F238E27FC236}">
                <a16:creationId xmlns:a16="http://schemas.microsoft.com/office/drawing/2014/main" id="{8536D7D3-E53C-44DA-99AE-A1A551A450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897" b="94547" l="39167" r="73966">
                        <a14:foregroundMark x1="48362" y1="68276" x2="48362" y2="68276"/>
                        <a14:foregroundMark x1="48362" y1="69310" x2="48362" y2="69310"/>
                        <a14:foregroundMark x1="48937" y1="69116" x2="48937" y2="69116"/>
                        <a14:foregroundMark x1="47816" y1="73319" x2="47529" y2="29353"/>
                        <a14:foregroundMark x1="50891" y1="16315" x2="51437" y2="16530"/>
                        <a14:foregroundMark x1="52557" y1="11897" x2="52557" y2="11897"/>
                        <a14:foregroundMark x1="53966" y1="13578" x2="53966" y2="13578"/>
                        <a14:foregroundMark x1="49770" y1="45560" x2="49770" y2="45560"/>
                        <a14:foregroundMark x1="64914" y1="51228" x2="64914" y2="51228"/>
                        <a14:foregroundMark x1="60431" y1="54591" x2="59310" y2="54397"/>
                        <a14:foregroundMark x1="58736" y1="55237" x2="58448" y2="55237"/>
                        <a14:foregroundMark x1="59856" y1="54591" x2="59023" y2="55022"/>
                        <a14:foregroundMark x1="63793" y1="51853" x2="63793" y2="51853"/>
                        <a14:foregroundMark x1="67155" y1="52500" x2="67155" y2="52500"/>
                        <a14:foregroundMark x1="62385" y1="53341" x2="68822" y2="52500"/>
                        <a14:foregroundMark x1="48362" y1="85733" x2="58736" y2="85517"/>
                        <a14:foregroundMark x1="52011" y1="90776" x2="52011" y2="90776"/>
                        <a14:foregroundMark x1="47816" y1="86573" x2="48649" y2="86573"/>
                        <a14:foregroundMark x1="48649" y1="86573" x2="53420" y2="84052"/>
                        <a14:foregroundMark x1="50316" y1="86767" x2="50316" y2="86767"/>
                        <a14:foregroundMark x1="50603" y1="90345" x2="50603" y2="90345"/>
                        <a14:foregroundMark x1="55374" y1="91832" x2="55374" y2="91832"/>
                        <a14:foregroundMark x1="56207" y1="89289" x2="56207" y2="89289"/>
                        <a14:foregroundMark x1="53132" y1="87823" x2="53132" y2="87823"/>
                        <a14:foregroundMark x1="58736" y1="86573" x2="46954" y2="85086"/>
                        <a14:foregroundMark x1="52011" y1="93922" x2="52011" y2="93922"/>
                        <a14:foregroundMark x1="53420" y1="94547" x2="53420" y2="94547"/>
                        <a14:foregroundMark x1="50316" y1="69116" x2="50316" y2="69116"/>
                        <a14:foregroundMark x1="50316" y1="67629" x2="50316" y2="67629"/>
                        <a14:foregroundMark x1="50316" y1="65948" x2="50316" y2="65948"/>
                        <a14:foregroundMark x1="50316" y1="63427" x2="50316" y2="63427"/>
                        <a14:foregroundMark x1="50316" y1="61336" x2="50316" y2="61336"/>
                        <a14:foregroundMark x1="48937" y1="58168" x2="48937" y2="58168"/>
                      </a14:backgroundRemoval>
                    </a14:imgEffect>
                  </a14:imgLayer>
                </a14:imgProps>
              </a:ext>
            </a:extLst>
          </a:blip>
          <a:srcRect l="34870" t="7817" r="21664" b="3760"/>
          <a:stretch/>
        </p:blipFill>
        <p:spPr>
          <a:xfrm rot="3726473">
            <a:off x="7647774" y="7862028"/>
            <a:ext cx="528263" cy="1432870"/>
          </a:xfrm>
          <a:prstGeom prst="rect">
            <a:avLst/>
          </a:prstGeom>
        </p:spPr>
      </p:pic>
      <p:pic>
        <p:nvPicPr>
          <p:cNvPr id="32" name="Picture 2" descr="Llave de 3 vías">
            <a:extLst>
              <a:ext uri="{FF2B5EF4-FFF2-40B4-BE49-F238E27FC236}">
                <a16:creationId xmlns:a16="http://schemas.microsoft.com/office/drawing/2014/main" id="{124A8F9A-4025-469C-82CD-7646811C5421}"/>
              </a:ext>
            </a:extLst>
          </p:cNvPr>
          <p:cNvPicPr>
            <a:picLocks noChangeAspect="1" noChangeArrowheads="1"/>
          </p:cNvPicPr>
          <p:nvPr/>
        </p:nvPicPr>
        <p:blipFill rotWithShape="1">
          <a:blip r:embed="rId6" cstate="print">
            <a:clrChange>
              <a:clrFrom>
                <a:srgbClr val="DFDFDF"/>
              </a:clrFrom>
              <a:clrTo>
                <a:srgbClr val="DFDFDF">
                  <a:alpha val="0"/>
                </a:srgbClr>
              </a:clrTo>
            </a:clrChange>
            <a:extLst>
              <a:ext uri="{28A0092B-C50C-407E-A947-70E740481C1C}">
                <a14:useLocalDpi xmlns:a14="http://schemas.microsoft.com/office/drawing/2010/main" val="0"/>
              </a:ext>
            </a:extLst>
          </a:blip>
          <a:srcRect l="22250" t="30353" r="15831" b="26857"/>
          <a:stretch/>
        </p:blipFill>
        <p:spPr bwMode="auto">
          <a:xfrm rot="18954606">
            <a:off x="7425635" y="4986575"/>
            <a:ext cx="890918" cy="6156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ydrophobic Filter with Female Luer Lock Inlet, Male Luer Lock Outlet -  28213 | Qosina">
            <a:extLst>
              <a:ext uri="{FF2B5EF4-FFF2-40B4-BE49-F238E27FC236}">
                <a16:creationId xmlns:a16="http://schemas.microsoft.com/office/drawing/2014/main" id="{D5571C59-F6F1-460E-8B65-D05675731565}"/>
              </a:ext>
            </a:extLst>
          </p:cNvPr>
          <p:cNvPicPr>
            <a:picLocks noChangeAspect="1" noChangeArrowheads="1"/>
          </p:cNvPicPr>
          <p:nvPr/>
        </p:nvPicPr>
        <p:blipFill>
          <a:blip r:embed="rId7"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rot="9362255">
            <a:off x="7407666" y="5992523"/>
            <a:ext cx="779943" cy="779943"/>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9A41791E-65AE-4E11-AB47-CFCAFB9FE0F3}"/>
              </a:ext>
            </a:extLst>
          </p:cNvPr>
          <p:cNvSpPr txBox="1"/>
          <p:nvPr/>
        </p:nvSpPr>
        <p:spPr>
          <a:xfrm>
            <a:off x="7018955" y="4253670"/>
            <a:ext cx="5576921" cy="502573"/>
          </a:xfrm>
          <a:prstGeom prst="rect">
            <a:avLst/>
          </a:prstGeom>
          <a:noFill/>
        </p:spPr>
        <p:txBody>
          <a:bodyPr wrap="square">
            <a:spAutoFit/>
          </a:bodyPr>
          <a:lstStyle/>
          <a:p>
            <a:pPr>
              <a:lnSpc>
                <a:spcPct val="170000"/>
              </a:lnSpc>
              <a:spcBef>
                <a:spcPct val="0"/>
              </a:spcBef>
              <a:spcAft>
                <a:spcPts val="600"/>
              </a:spcAft>
            </a:pPr>
            <a:r>
              <a:rPr lang="en-US" i="1" dirty="0">
                <a:solidFill>
                  <a:srgbClr val="5E8D2D"/>
                </a:solidFill>
                <a:latin typeface="Montserrat" panose="00000500000000000000" pitchFamily="2" charset="0"/>
                <a:ea typeface="+mj-ea"/>
                <a:cs typeface="Myanmar Text" panose="020B0502040204020203" pitchFamily="34" charset="0"/>
              </a:rPr>
              <a:t>Concentration Kit – Sterilized disposables * </a:t>
            </a:r>
            <a:endParaRPr lang="en-US" sz="1800" i="1" kern="1200" dirty="0">
              <a:solidFill>
                <a:srgbClr val="5E8D2D"/>
              </a:solidFill>
              <a:latin typeface="Montserrat" panose="00000500000000000000" pitchFamily="2" charset="0"/>
              <a:ea typeface="+mj-ea"/>
              <a:cs typeface="Myanmar Text" panose="020B0502040204020203" pitchFamily="34" charset="0"/>
            </a:endParaRPr>
          </a:p>
        </p:txBody>
      </p:sp>
      <p:sp>
        <p:nvSpPr>
          <p:cNvPr id="23" name="CuadroTexto 22">
            <a:extLst>
              <a:ext uri="{FF2B5EF4-FFF2-40B4-BE49-F238E27FC236}">
                <a16:creationId xmlns:a16="http://schemas.microsoft.com/office/drawing/2014/main" id="{00EEDCCC-3D47-4757-8DD7-7F2EC0FB6C30}"/>
              </a:ext>
            </a:extLst>
          </p:cNvPr>
          <p:cNvSpPr txBox="1"/>
          <p:nvPr/>
        </p:nvSpPr>
        <p:spPr>
          <a:xfrm>
            <a:off x="6940547" y="9147065"/>
            <a:ext cx="5714999" cy="184666"/>
          </a:xfrm>
          <a:prstGeom prst="rect">
            <a:avLst/>
          </a:prstGeom>
          <a:noFill/>
        </p:spPr>
        <p:txBody>
          <a:bodyPr wrap="square">
            <a:spAutoFit/>
          </a:bodyPr>
          <a:lstStyle/>
          <a:p>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Sterilized</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disposables</a:t>
            </a:r>
            <a:r>
              <a:rPr lang="es-ES" sz="600" i="1" dirty="0">
                <a:latin typeface="Montserrat" panose="00000500000000000000" pitchFamily="2" charset="0"/>
                <a:cs typeface="Myanmar Text" panose="020B0502040204020203" pitchFamily="34" charset="0"/>
              </a:rPr>
              <a:t> are </a:t>
            </a:r>
            <a:r>
              <a:rPr lang="es-ES" sz="600" i="1" dirty="0" err="1">
                <a:latin typeface="Montserrat" panose="00000500000000000000" pitchFamily="2" charset="0"/>
                <a:cs typeface="Myanmar Text" panose="020B0502040204020203" pitchFamily="34" charset="0"/>
              </a:rPr>
              <a:t>for</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only</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one</a:t>
            </a:r>
            <a:r>
              <a:rPr lang="es-ES" sz="600" i="1" dirty="0">
                <a:latin typeface="Montserrat" panose="00000500000000000000" pitchFamily="2" charset="0"/>
                <a:cs typeface="Myanmar Text" panose="020B0502040204020203" pitchFamily="34" charset="0"/>
              </a:rPr>
              <a:t> use </a:t>
            </a:r>
            <a:r>
              <a:rPr lang="es-ES" sz="600" i="1" dirty="0" err="1">
                <a:latin typeface="Montserrat" panose="00000500000000000000" pitchFamily="2" charset="0"/>
                <a:cs typeface="Myanmar Text" panose="020B0502040204020203" pitchFamily="34" charset="0"/>
              </a:rPr>
              <a:t>to</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avoid</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cross-contamination</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Multi-use</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of</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disposables</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could</a:t>
            </a:r>
            <a:r>
              <a:rPr lang="es-ES" sz="600" i="1" dirty="0">
                <a:latin typeface="Montserrat" panose="00000500000000000000" pitchFamily="2" charset="0"/>
                <a:cs typeface="Myanmar Text" panose="020B0502040204020203" pitchFamily="34" charset="0"/>
              </a:rPr>
              <a:t> be </a:t>
            </a:r>
            <a:r>
              <a:rPr lang="es-ES" sz="600" i="1" dirty="0" err="1">
                <a:latin typeface="Montserrat" panose="00000500000000000000" pitchFamily="2" charset="0"/>
                <a:cs typeface="Myanmar Text" panose="020B0502040204020203" pitchFamily="34" charset="0"/>
              </a:rPr>
              <a:t>suitable</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for</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evaluation</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purposes</a:t>
            </a:r>
            <a:r>
              <a:rPr lang="es-ES" sz="600" i="1" dirty="0">
                <a:latin typeface="Montserrat" panose="00000500000000000000" pitchFamily="2" charset="0"/>
                <a:cs typeface="Myanmar Text" panose="020B0502040204020203" pitchFamily="34" charset="0"/>
              </a:rPr>
              <a:t>. </a:t>
            </a:r>
          </a:p>
        </p:txBody>
      </p:sp>
      <p:pic>
        <p:nvPicPr>
          <p:cNvPr id="229" name="Imagen 228" descr="Dibujo de ingeniería&#10;&#10;Descripción generada automáticamente">
            <a:extLst>
              <a:ext uri="{FF2B5EF4-FFF2-40B4-BE49-F238E27FC236}">
                <a16:creationId xmlns:a16="http://schemas.microsoft.com/office/drawing/2014/main" id="{DF3CAD33-3BBC-4548-8BD2-02E1C5B268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69" y="4139263"/>
            <a:ext cx="2281592" cy="1971280"/>
          </a:xfrm>
          <a:prstGeom prst="rect">
            <a:avLst/>
          </a:prstGeom>
        </p:spPr>
      </p:pic>
      <p:pic>
        <p:nvPicPr>
          <p:cNvPr id="230" name="Imagen 229" descr="Imagen que contiene lego, tabla, remoto&#10;&#10;Descripción generada automáticamente">
            <a:extLst>
              <a:ext uri="{FF2B5EF4-FFF2-40B4-BE49-F238E27FC236}">
                <a16:creationId xmlns:a16="http://schemas.microsoft.com/office/drawing/2014/main" id="{0512C372-B6BF-45AD-A183-CBF2EF2229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0472" y="3964111"/>
            <a:ext cx="2480075" cy="2194236"/>
          </a:xfrm>
          <a:prstGeom prst="rect">
            <a:avLst/>
          </a:prstGeom>
        </p:spPr>
      </p:pic>
      <p:graphicFrame>
        <p:nvGraphicFramePr>
          <p:cNvPr id="231" name="Tabla 13">
            <a:extLst>
              <a:ext uri="{FF2B5EF4-FFF2-40B4-BE49-F238E27FC236}">
                <a16:creationId xmlns:a16="http://schemas.microsoft.com/office/drawing/2014/main" id="{6C97B62B-4000-4340-846B-68884A25808C}"/>
              </a:ext>
            </a:extLst>
          </p:cNvPr>
          <p:cNvGraphicFramePr>
            <a:graphicFrameLocks noGrp="1"/>
          </p:cNvGraphicFramePr>
          <p:nvPr>
            <p:extLst>
              <p:ext uri="{D42A27DB-BD31-4B8C-83A1-F6EECF244321}">
                <p14:modId xmlns:p14="http://schemas.microsoft.com/office/powerpoint/2010/main" val="4145500707"/>
              </p:ext>
            </p:extLst>
          </p:nvPr>
        </p:nvGraphicFramePr>
        <p:xfrm>
          <a:off x="355451" y="6569614"/>
          <a:ext cx="6203632" cy="2870200"/>
        </p:xfrm>
        <a:graphic>
          <a:graphicData uri="http://schemas.openxmlformats.org/drawingml/2006/table">
            <a:tbl>
              <a:tblPr firstRow="1" bandRow="1">
                <a:tableStyleId>{2D5ABB26-0587-4C30-8999-92F81FD0307C}</a:tableStyleId>
              </a:tblPr>
              <a:tblGrid>
                <a:gridCol w="1113253">
                  <a:extLst>
                    <a:ext uri="{9D8B030D-6E8A-4147-A177-3AD203B41FA5}">
                      <a16:colId xmlns:a16="http://schemas.microsoft.com/office/drawing/2014/main" val="3695884076"/>
                    </a:ext>
                  </a:extLst>
                </a:gridCol>
                <a:gridCol w="5090379">
                  <a:extLst>
                    <a:ext uri="{9D8B030D-6E8A-4147-A177-3AD203B41FA5}">
                      <a16:colId xmlns:a16="http://schemas.microsoft.com/office/drawing/2014/main" val="2741557640"/>
                    </a:ext>
                  </a:extLst>
                </a:gridCol>
              </a:tblGrid>
              <a:tr h="0">
                <a:tc>
                  <a:txBody>
                    <a:bodyPr/>
                    <a:lstStyle/>
                    <a:p>
                      <a:pPr algn="ctr"/>
                      <a:r>
                        <a:rPr lang="en-GB" sz="1200" i="1" kern="1200" dirty="0">
                          <a:solidFill>
                            <a:schemeClr val="tx1"/>
                          </a:solidFill>
                          <a:effectLst/>
                          <a:latin typeface="Montserrat" panose="00000500000000000000" pitchFamily="2" charset="0"/>
                          <a:ea typeface="+mn-ea"/>
                          <a:cs typeface="Myanmar Text" panose="020B0502040204020203" pitchFamily="34" charset="0"/>
                        </a:rPr>
                        <a:t>1</a:t>
                      </a:r>
                      <a:endParaRPr lang="en-GB" sz="1200" i="1" kern="1200" noProof="0" dirty="0">
                        <a:solidFill>
                          <a:schemeClr val="tx1"/>
                        </a:solidFill>
                        <a:effectLst/>
                        <a:latin typeface="Montserrat" panose="00000500000000000000" pitchFamily="2" charset="0"/>
                        <a:ea typeface="+mn-ea"/>
                        <a:cs typeface="Myanmar Text" panose="020B0502040204020203"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Integrated 24 W peristaltic pump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159739"/>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LED status signal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507679"/>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err="1">
                          <a:solidFill>
                            <a:schemeClr val="tx1"/>
                          </a:solidFill>
                          <a:effectLst/>
                          <a:latin typeface="Montserrat" panose="00000500000000000000" pitchFamily="2" charset="0"/>
                          <a:ea typeface="+mn-ea"/>
                          <a:cs typeface="Myanmar Text" panose="020B0502040204020203" pitchFamily="34" charset="0"/>
                        </a:rPr>
                        <a:t>Celltrap</a:t>
                      </a:r>
                      <a:r>
                        <a:rPr lang="en-GB" sz="1200" i="1" kern="1200" dirty="0">
                          <a:solidFill>
                            <a:schemeClr val="tx1"/>
                          </a:solidFill>
                          <a:effectLst/>
                          <a:latin typeface="Montserrat" panose="00000500000000000000" pitchFamily="2" charset="0"/>
                          <a:ea typeface="+mn-ea"/>
                          <a:cs typeface="Myanmar Text" panose="020B0502040204020203" pitchFamily="34" charset="0"/>
                        </a:rPr>
                        <a:t> filter holder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075808"/>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LCD Display 2x16 pixels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404079"/>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Internal vibration absorber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4034718"/>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Internal aluminium pillars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0431428"/>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Anti-condensation drainage holes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919819"/>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Battery power bank with external Micro-USB battery charger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7838605"/>
                  </a:ext>
                </a:extLst>
              </a:tr>
            </a:tbl>
          </a:graphicData>
        </a:graphic>
      </p:graphicFrame>
      <p:sp>
        <p:nvSpPr>
          <p:cNvPr id="232" name="CuadroTexto 231">
            <a:extLst>
              <a:ext uri="{FF2B5EF4-FFF2-40B4-BE49-F238E27FC236}">
                <a16:creationId xmlns:a16="http://schemas.microsoft.com/office/drawing/2014/main" id="{F1C9A025-3555-4390-9D0B-D122900C136E}"/>
              </a:ext>
            </a:extLst>
          </p:cNvPr>
          <p:cNvSpPr txBox="1"/>
          <p:nvPr/>
        </p:nvSpPr>
        <p:spPr>
          <a:xfrm>
            <a:off x="289144" y="5992068"/>
            <a:ext cx="4062277" cy="502573"/>
          </a:xfrm>
          <a:prstGeom prst="rect">
            <a:avLst/>
          </a:prstGeom>
          <a:noFill/>
        </p:spPr>
        <p:txBody>
          <a:bodyPr wrap="square">
            <a:spAutoFit/>
          </a:bodyPr>
          <a:lstStyle/>
          <a:p>
            <a:pPr>
              <a:lnSpc>
                <a:spcPct val="170000"/>
              </a:lnSpc>
              <a:spcBef>
                <a:spcPct val="0"/>
              </a:spcBef>
              <a:spcAft>
                <a:spcPts val="600"/>
              </a:spcAft>
            </a:pPr>
            <a:r>
              <a:rPr lang="en-US" i="1" dirty="0">
                <a:solidFill>
                  <a:srgbClr val="5E8D2D"/>
                </a:solidFill>
                <a:latin typeface="Montserrat" panose="00000500000000000000" pitchFamily="2" charset="0"/>
                <a:ea typeface="+mj-ea"/>
                <a:cs typeface="Myanmar Text" panose="020B0502040204020203" pitchFamily="34" charset="0"/>
              </a:rPr>
              <a:t>Concentrator - Internal features</a:t>
            </a:r>
            <a:endParaRPr lang="en-US" sz="1800" i="1" kern="1200" dirty="0">
              <a:solidFill>
                <a:srgbClr val="5E8D2D"/>
              </a:solidFill>
              <a:latin typeface="Montserrat" panose="00000500000000000000" pitchFamily="2" charset="0"/>
              <a:ea typeface="+mj-ea"/>
              <a:cs typeface="Myanmar Text" panose="020B0502040204020203" pitchFamily="34" charset="0"/>
            </a:endParaRPr>
          </a:p>
        </p:txBody>
      </p:sp>
      <p:sp>
        <p:nvSpPr>
          <p:cNvPr id="12" name="Diagrama de flujo: conector 11">
            <a:extLst>
              <a:ext uri="{FF2B5EF4-FFF2-40B4-BE49-F238E27FC236}">
                <a16:creationId xmlns:a16="http://schemas.microsoft.com/office/drawing/2014/main" id="{29539CEE-D6B7-4C16-A228-DA14DFB3CF10}"/>
              </a:ext>
            </a:extLst>
          </p:cNvPr>
          <p:cNvSpPr/>
          <p:nvPr/>
        </p:nvSpPr>
        <p:spPr>
          <a:xfrm>
            <a:off x="551575" y="5652950"/>
            <a:ext cx="236329" cy="239155"/>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Montserrat" panose="00000500000000000000" pitchFamily="2" charset="0"/>
              </a:rPr>
              <a:t>1</a:t>
            </a:r>
          </a:p>
        </p:txBody>
      </p:sp>
      <p:sp>
        <p:nvSpPr>
          <p:cNvPr id="235" name="Diagrama de flujo: conector 234">
            <a:extLst>
              <a:ext uri="{FF2B5EF4-FFF2-40B4-BE49-F238E27FC236}">
                <a16:creationId xmlns:a16="http://schemas.microsoft.com/office/drawing/2014/main" id="{978B6CCC-63E4-4E9F-B723-400F5639942E}"/>
              </a:ext>
            </a:extLst>
          </p:cNvPr>
          <p:cNvSpPr/>
          <p:nvPr/>
        </p:nvSpPr>
        <p:spPr>
          <a:xfrm>
            <a:off x="3847660" y="5030342"/>
            <a:ext cx="236329" cy="239155"/>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Montserrat" panose="00000500000000000000" pitchFamily="2" charset="0"/>
              </a:rPr>
              <a:t>6</a:t>
            </a:r>
          </a:p>
        </p:txBody>
      </p:sp>
      <p:sp>
        <p:nvSpPr>
          <p:cNvPr id="236" name="Diagrama de flujo: conector 235">
            <a:extLst>
              <a:ext uri="{FF2B5EF4-FFF2-40B4-BE49-F238E27FC236}">
                <a16:creationId xmlns:a16="http://schemas.microsoft.com/office/drawing/2014/main" id="{79B69A1C-2C0A-4E84-8184-600A0898017E}"/>
              </a:ext>
            </a:extLst>
          </p:cNvPr>
          <p:cNvSpPr/>
          <p:nvPr/>
        </p:nvSpPr>
        <p:spPr>
          <a:xfrm>
            <a:off x="6041113" y="5660845"/>
            <a:ext cx="236329" cy="239155"/>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Montserrat" panose="00000500000000000000" pitchFamily="2" charset="0"/>
              </a:rPr>
              <a:t>8</a:t>
            </a:r>
          </a:p>
        </p:txBody>
      </p:sp>
      <p:sp>
        <p:nvSpPr>
          <p:cNvPr id="237" name="Diagrama de flujo: conector 236">
            <a:extLst>
              <a:ext uri="{FF2B5EF4-FFF2-40B4-BE49-F238E27FC236}">
                <a16:creationId xmlns:a16="http://schemas.microsoft.com/office/drawing/2014/main" id="{AC43D3AB-EFE4-4D6A-98D3-C602265EED23}"/>
              </a:ext>
            </a:extLst>
          </p:cNvPr>
          <p:cNvSpPr/>
          <p:nvPr/>
        </p:nvSpPr>
        <p:spPr>
          <a:xfrm>
            <a:off x="1467141" y="4726537"/>
            <a:ext cx="236329" cy="239155"/>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bg1"/>
                </a:solidFill>
                <a:latin typeface="Montserrat" panose="00000500000000000000" pitchFamily="2" charset="0"/>
              </a:rPr>
              <a:t>3</a:t>
            </a:r>
          </a:p>
        </p:txBody>
      </p:sp>
      <p:sp>
        <p:nvSpPr>
          <p:cNvPr id="240" name="Diagrama de flujo: conector 239">
            <a:extLst>
              <a:ext uri="{FF2B5EF4-FFF2-40B4-BE49-F238E27FC236}">
                <a16:creationId xmlns:a16="http://schemas.microsoft.com/office/drawing/2014/main" id="{C52C2275-EC8F-435F-9756-21BF70DFBCEA}"/>
              </a:ext>
            </a:extLst>
          </p:cNvPr>
          <p:cNvSpPr/>
          <p:nvPr/>
        </p:nvSpPr>
        <p:spPr>
          <a:xfrm>
            <a:off x="3013274" y="4330289"/>
            <a:ext cx="236329" cy="239155"/>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Montserrat" panose="00000500000000000000" pitchFamily="2" charset="0"/>
              </a:rPr>
              <a:t>4</a:t>
            </a:r>
          </a:p>
        </p:txBody>
      </p:sp>
      <p:sp>
        <p:nvSpPr>
          <p:cNvPr id="241" name="Diagrama de flujo: conector 240">
            <a:extLst>
              <a:ext uri="{FF2B5EF4-FFF2-40B4-BE49-F238E27FC236}">
                <a16:creationId xmlns:a16="http://schemas.microsoft.com/office/drawing/2014/main" id="{4BF7C89B-9051-4325-8B50-672D7A4BF7E3}"/>
              </a:ext>
            </a:extLst>
          </p:cNvPr>
          <p:cNvSpPr/>
          <p:nvPr/>
        </p:nvSpPr>
        <p:spPr>
          <a:xfrm>
            <a:off x="4851848" y="5638879"/>
            <a:ext cx="236329" cy="239155"/>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Montserrat" panose="00000500000000000000" pitchFamily="2" charset="0"/>
              </a:rPr>
              <a:t>7</a:t>
            </a:r>
          </a:p>
        </p:txBody>
      </p:sp>
      <p:sp>
        <p:nvSpPr>
          <p:cNvPr id="242" name="Diagrama de flujo: conector 241">
            <a:extLst>
              <a:ext uri="{FF2B5EF4-FFF2-40B4-BE49-F238E27FC236}">
                <a16:creationId xmlns:a16="http://schemas.microsoft.com/office/drawing/2014/main" id="{A4B0AF38-B959-4816-899A-E67EED7F8C2B}"/>
              </a:ext>
            </a:extLst>
          </p:cNvPr>
          <p:cNvSpPr/>
          <p:nvPr/>
        </p:nvSpPr>
        <p:spPr>
          <a:xfrm>
            <a:off x="749404" y="4496144"/>
            <a:ext cx="236329" cy="239155"/>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bg1"/>
                </a:solidFill>
                <a:latin typeface="Montserrat" panose="00000500000000000000" pitchFamily="2" charset="0"/>
              </a:rPr>
              <a:t>2</a:t>
            </a:r>
          </a:p>
        </p:txBody>
      </p:sp>
      <p:sp>
        <p:nvSpPr>
          <p:cNvPr id="243" name="Diagrama de flujo: conector 242">
            <a:extLst>
              <a:ext uri="{FF2B5EF4-FFF2-40B4-BE49-F238E27FC236}">
                <a16:creationId xmlns:a16="http://schemas.microsoft.com/office/drawing/2014/main" id="{79DA54C6-8349-4715-B43B-6B88CC31E508}"/>
              </a:ext>
            </a:extLst>
          </p:cNvPr>
          <p:cNvSpPr/>
          <p:nvPr/>
        </p:nvSpPr>
        <p:spPr>
          <a:xfrm>
            <a:off x="3201979" y="5251158"/>
            <a:ext cx="236329" cy="239155"/>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bg1"/>
                </a:solidFill>
                <a:latin typeface="Montserrat" panose="00000500000000000000" pitchFamily="2" charset="0"/>
              </a:rPr>
              <a:t>5</a:t>
            </a:r>
          </a:p>
        </p:txBody>
      </p:sp>
      <p:pic>
        <p:nvPicPr>
          <p:cNvPr id="3" name="Imagen 2" descr="Una persona en el agua&#10;&#10;Descripción generada automáticamente con confianza media">
            <a:extLst>
              <a:ext uri="{FF2B5EF4-FFF2-40B4-BE49-F238E27FC236}">
                <a16:creationId xmlns:a16="http://schemas.microsoft.com/office/drawing/2014/main" id="{68FA2FA8-8DCE-4859-B5A6-C9FB68FCD667}"/>
              </a:ext>
            </a:extLst>
          </p:cNvPr>
          <p:cNvPicPr>
            <a:picLocks noChangeAspect="1"/>
          </p:cNvPicPr>
          <p:nvPr/>
        </p:nvPicPr>
        <p:blipFill rotWithShape="1">
          <a:blip r:embed="rId10">
            <a:extLst>
              <a:ext uri="{28A0092B-C50C-407E-A947-70E740481C1C}">
                <a14:useLocalDpi xmlns:a14="http://schemas.microsoft.com/office/drawing/2010/main" val="0"/>
              </a:ext>
            </a:extLst>
          </a:blip>
          <a:srcRect l="4558" r="26196"/>
          <a:stretch/>
        </p:blipFill>
        <p:spPr>
          <a:xfrm>
            <a:off x="0" y="0"/>
            <a:ext cx="3120534" cy="3007421"/>
          </a:xfrm>
          <a:prstGeom prst="rect">
            <a:avLst/>
          </a:prstGeom>
        </p:spPr>
      </p:pic>
      <p:pic>
        <p:nvPicPr>
          <p:cNvPr id="7" name="Imagen 6" descr="Un florero con flores rojas y blancas&#10;&#10;Descripción generada automáticamente con confianza media">
            <a:extLst>
              <a:ext uri="{FF2B5EF4-FFF2-40B4-BE49-F238E27FC236}">
                <a16:creationId xmlns:a16="http://schemas.microsoft.com/office/drawing/2014/main" id="{A6C29F7F-AB9F-4802-ABB4-DC13684A7CAE}"/>
              </a:ext>
            </a:extLst>
          </p:cNvPr>
          <p:cNvPicPr>
            <a:picLocks noChangeAspect="1"/>
          </p:cNvPicPr>
          <p:nvPr/>
        </p:nvPicPr>
        <p:blipFill rotWithShape="1">
          <a:blip r:embed="rId11">
            <a:extLst>
              <a:ext uri="{28A0092B-C50C-407E-A947-70E740481C1C}">
                <a14:useLocalDpi xmlns:a14="http://schemas.microsoft.com/office/drawing/2010/main" val="0"/>
              </a:ext>
            </a:extLst>
          </a:blip>
          <a:srcRect l="15943" r="15309"/>
          <a:stretch/>
        </p:blipFill>
        <p:spPr>
          <a:xfrm>
            <a:off x="6432176" y="-12057"/>
            <a:ext cx="3129381" cy="3008630"/>
          </a:xfrm>
          <a:prstGeom prst="rect">
            <a:avLst/>
          </a:prstGeom>
        </p:spPr>
      </p:pic>
      <p:pic>
        <p:nvPicPr>
          <p:cNvPr id="44" name="Imagen 43" descr="Un conjunto de árboles&#10;&#10;Descripción generada automáticamente con confianza baja">
            <a:extLst>
              <a:ext uri="{FF2B5EF4-FFF2-40B4-BE49-F238E27FC236}">
                <a16:creationId xmlns:a16="http://schemas.microsoft.com/office/drawing/2014/main" id="{86C1076B-724F-4ADA-81E2-89DAD1BDA383}"/>
              </a:ext>
            </a:extLst>
          </p:cNvPr>
          <p:cNvPicPr>
            <a:picLocks noChangeAspect="1"/>
          </p:cNvPicPr>
          <p:nvPr/>
        </p:nvPicPr>
        <p:blipFill rotWithShape="1">
          <a:blip r:embed="rId12">
            <a:extLst>
              <a:ext uri="{28A0092B-C50C-407E-A947-70E740481C1C}">
                <a14:useLocalDpi xmlns:a14="http://schemas.microsoft.com/office/drawing/2010/main" val="0"/>
              </a:ext>
            </a:extLst>
          </a:blip>
          <a:srcRect l="23110" r="36809"/>
          <a:stretch/>
        </p:blipFill>
        <p:spPr>
          <a:xfrm>
            <a:off x="3194153" y="-7079"/>
            <a:ext cx="3165094" cy="2980535"/>
          </a:xfrm>
          <a:prstGeom prst="rect">
            <a:avLst/>
          </a:prstGeom>
        </p:spPr>
      </p:pic>
      <p:pic>
        <p:nvPicPr>
          <p:cNvPr id="45" name="Imagen 44" descr="Hombre sentado en el pasto&#10;&#10;Descripción generada automáticamente con confianza baja">
            <a:extLst>
              <a:ext uri="{FF2B5EF4-FFF2-40B4-BE49-F238E27FC236}">
                <a16:creationId xmlns:a16="http://schemas.microsoft.com/office/drawing/2014/main" id="{6CDA0680-1681-41E3-B099-172B210DCDF4}"/>
              </a:ext>
            </a:extLst>
          </p:cNvPr>
          <p:cNvPicPr>
            <a:picLocks noChangeAspect="1"/>
          </p:cNvPicPr>
          <p:nvPr/>
        </p:nvPicPr>
        <p:blipFill rotWithShape="1">
          <a:blip r:embed="rId13">
            <a:extLst>
              <a:ext uri="{28A0092B-C50C-407E-A947-70E740481C1C}">
                <a14:useLocalDpi xmlns:a14="http://schemas.microsoft.com/office/drawing/2010/main" val="0"/>
              </a:ext>
            </a:extLst>
          </a:blip>
          <a:srcRect l="28444" r="1727"/>
          <a:stretch/>
        </p:blipFill>
        <p:spPr>
          <a:xfrm>
            <a:off x="9653205" y="319"/>
            <a:ext cx="3133758" cy="2991838"/>
          </a:xfrm>
          <a:prstGeom prst="rect">
            <a:avLst/>
          </a:prstGeom>
        </p:spPr>
      </p:pic>
    </p:spTree>
    <p:extLst>
      <p:ext uri="{BB962C8B-B14F-4D97-AF65-F5344CB8AC3E}">
        <p14:creationId xmlns:p14="http://schemas.microsoft.com/office/powerpoint/2010/main" val="4089997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5E6EE395-C4EB-41D5-A4AE-37B589E06EE5}"/>
              </a:ext>
            </a:extLst>
          </p:cNvPr>
          <p:cNvSpPr/>
          <p:nvPr/>
        </p:nvSpPr>
        <p:spPr>
          <a:xfrm>
            <a:off x="0" y="2978221"/>
            <a:ext cx="12801600" cy="1060379"/>
          </a:xfrm>
          <a:prstGeom prst="rect">
            <a:avLst/>
          </a:prstGeom>
          <a:gradFill flip="none" rotWithShape="1">
            <a:gsLst>
              <a:gs pos="0">
                <a:srgbClr val="547C28"/>
              </a:gs>
              <a:gs pos="49000">
                <a:srgbClr val="71AA36"/>
              </a:gs>
              <a:gs pos="79000">
                <a:srgbClr val="80B249"/>
              </a:gs>
              <a:gs pos="100000">
                <a:srgbClr val="B9D396"/>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0" name="Forma libre: forma 19">
            <a:extLst>
              <a:ext uri="{FF2B5EF4-FFF2-40B4-BE49-F238E27FC236}">
                <a16:creationId xmlns:a16="http://schemas.microsoft.com/office/drawing/2014/main" id="{66625673-0511-48A2-8F71-66D9B2159998}"/>
              </a:ext>
            </a:extLst>
          </p:cNvPr>
          <p:cNvSpPr/>
          <p:nvPr/>
        </p:nvSpPr>
        <p:spPr>
          <a:xfrm>
            <a:off x="5810250" y="2978220"/>
            <a:ext cx="4203312" cy="1060379"/>
          </a:xfrm>
          <a:custGeom>
            <a:avLst/>
            <a:gdLst>
              <a:gd name="connsiteX0" fmla="*/ 2791544 w 4203312"/>
              <a:gd name="connsiteY0" fmla="*/ 0 h 1060379"/>
              <a:gd name="connsiteX1" fmla="*/ 4203312 w 4203312"/>
              <a:gd name="connsiteY1" fmla="*/ 0 h 1060379"/>
              <a:gd name="connsiteX2" fmla="*/ 4203312 w 4203312"/>
              <a:gd name="connsiteY2" fmla="*/ 26895 h 1060379"/>
              <a:gd name="connsiteX3" fmla="*/ 4144532 w 4203312"/>
              <a:gd name="connsiteY3" fmla="*/ 70766 h 1060379"/>
              <a:gd name="connsiteX4" fmla="*/ 1496977 w 4203312"/>
              <a:gd name="connsiteY4" fmla="*/ 1056545 h 1060379"/>
              <a:gd name="connsiteX5" fmla="*/ 1447800 w 4203312"/>
              <a:gd name="connsiteY5" fmla="*/ 1060379 h 1060379"/>
              <a:gd name="connsiteX6" fmla="*/ 0 w 4203312"/>
              <a:gd name="connsiteY6" fmla="*/ 1060379 h 1060379"/>
              <a:gd name="connsiteX7" fmla="*/ 49177 w 4203312"/>
              <a:gd name="connsiteY7" fmla="*/ 1056545 h 1060379"/>
              <a:gd name="connsiteX8" fmla="*/ 2696730 w 4203312"/>
              <a:gd name="connsiteY8" fmla="*/ 70766 h 106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312" h="1060379">
                <a:moveTo>
                  <a:pt x="2791544" y="0"/>
                </a:moveTo>
                <a:lnTo>
                  <a:pt x="4203312" y="0"/>
                </a:lnTo>
                <a:lnTo>
                  <a:pt x="4203312" y="26895"/>
                </a:lnTo>
                <a:lnTo>
                  <a:pt x="4144532" y="70766"/>
                </a:lnTo>
                <a:cubicBezTo>
                  <a:pt x="3385574" y="604787"/>
                  <a:pt x="2479976" y="955749"/>
                  <a:pt x="1496977" y="1056545"/>
                </a:cubicBezTo>
                <a:lnTo>
                  <a:pt x="1447800" y="1060379"/>
                </a:lnTo>
                <a:lnTo>
                  <a:pt x="0" y="1060379"/>
                </a:lnTo>
                <a:lnTo>
                  <a:pt x="49177" y="1056545"/>
                </a:lnTo>
                <a:cubicBezTo>
                  <a:pt x="1032177" y="955748"/>
                  <a:pt x="1937774" y="604786"/>
                  <a:pt x="2696730" y="70766"/>
                </a:cubicBezTo>
                <a:close/>
              </a:path>
            </a:pathLst>
          </a:custGeom>
          <a:gradFill flip="none" rotWithShape="1">
            <a:gsLst>
              <a:gs pos="0">
                <a:srgbClr val="547C28"/>
              </a:gs>
              <a:gs pos="24000">
                <a:srgbClr val="71AA36"/>
              </a:gs>
              <a:gs pos="65000">
                <a:srgbClr val="C0D79F"/>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1" name="Forma libre: forma 20">
            <a:extLst>
              <a:ext uri="{FF2B5EF4-FFF2-40B4-BE49-F238E27FC236}">
                <a16:creationId xmlns:a16="http://schemas.microsoft.com/office/drawing/2014/main" id="{A2BDE2DC-0ECB-46CB-9B38-7A6027FA691C}"/>
              </a:ext>
            </a:extLst>
          </p:cNvPr>
          <p:cNvSpPr/>
          <p:nvPr/>
        </p:nvSpPr>
        <p:spPr>
          <a:xfrm>
            <a:off x="4482906" y="2978219"/>
            <a:ext cx="4203312" cy="1060379"/>
          </a:xfrm>
          <a:custGeom>
            <a:avLst/>
            <a:gdLst>
              <a:gd name="connsiteX0" fmla="*/ 2791544 w 4203312"/>
              <a:gd name="connsiteY0" fmla="*/ 0 h 1060379"/>
              <a:gd name="connsiteX1" fmla="*/ 4203312 w 4203312"/>
              <a:gd name="connsiteY1" fmla="*/ 0 h 1060379"/>
              <a:gd name="connsiteX2" fmla="*/ 4203312 w 4203312"/>
              <a:gd name="connsiteY2" fmla="*/ 26895 h 1060379"/>
              <a:gd name="connsiteX3" fmla="*/ 4144532 w 4203312"/>
              <a:gd name="connsiteY3" fmla="*/ 70766 h 1060379"/>
              <a:gd name="connsiteX4" fmla="*/ 1496977 w 4203312"/>
              <a:gd name="connsiteY4" fmla="*/ 1056545 h 1060379"/>
              <a:gd name="connsiteX5" fmla="*/ 1447800 w 4203312"/>
              <a:gd name="connsiteY5" fmla="*/ 1060379 h 1060379"/>
              <a:gd name="connsiteX6" fmla="*/ 0 w 4203312"/>
              <a:gd name="connsiteY6" fmla="*/ 1060379 h 1060379"/>
              <a:gd name="connsiteX7" fmla="*/ 49177 w 4203312"/>
              <a:gd name="connsiteY7" fmla="*/ 1056545 h 1060379"/>
              <a:gd name="connsiteX8" fmla="*/ 2696730 w 4203312"/>
              <a:gd name="connsiteY8" fmla="*/ 70766 h 106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312" h="1060379">
                <a:moveTo>
                  <a:pt x="2791544" y="0"/>
                </a:moveTo>
                <a:lnTo>
                  <a:pt x="4203312" y="0"/>
                </a:lnTo>
                <a:lnTo>
                  <a:pt x="4203312" y="26895"/>
                </a:lnTo>
                <a:lnTo>
                  <a:pt x="4144532" y="70766"/>
                </a:lnTo>
                <a:cubicBezTo>
                  <a:pt x="3385574" y="604787"/>
                  <a:pt x="2479976" y="955749"/>
                  <a:pt x="1496977" y="1056545"/>
                </a:cubicBezTo>
                <a:lnTo>
                  <a:pt x="1447800" y="1060379"/>
                </a:lnTo>
                <a:lnTo>
                  <a:pt x="0" y="1060379"/>
                </a:lnTo>
                <a:lnTo>
                  <a:pt x="49177" y="1056545"/>
                </a:lnTo>
                <a:cubicBezTo>
                  <a:pt x="1032177" y="955748"/>
                  <a:pt x="1937774" y="604786"/>
                  <a:pt x="2696730" y="70766"/>
                </a:cubicBezTo>
                <a:close/>
              </a:path>
            </a:pathLst>
          </a:custGeom>
          <a:solidFill>
            <a:srgbClr val="9BC2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CuadroTexto 21">
            <a:extLst>
              <a:ext uri="{FF2B5EF4-FFF2-40B4-BE49-F238E27FC236}">
                <a16:creationId xmlns:a16="http://schemas.microsoft.com/office/drawing/2014/main" id="{FEAA5349-2AF6-422B-B96F-B1B88D93F033}"/>
              </a:ext>
            </a:extLst>
          </p:cNvPr>
          <p:cNvSpPr txBox="1"/>
          <p:nvPr/>
        </p:nvSpPr>
        <p:spPr>
          <a:xfrm>
            <a:off x="289144" y="3253769"/>
            <a:ext cx="5231963" cy="523220"/>
          </a:xfrm>
          <a:prstGeom prst="rect">
            <a:avLst/>
          </a:prstGeom>
          <a:noFill/>
        </p:spPr>
        <p:txBody>
          <a:bodyPr wrap="square">
            <a:spAutoFit/>
          </a:bodyPr>
          <a:lstStyle/>
          <a:p>
            <a:r>
              <a:rPr lang="en-US" sz="2800" b="1" dirty="0">
                <a:solidFill>
                  <a:schemeClr val="bg1"/>
                </a:solidFill>
                <a:latin typeface="Montserrat" panose="00000500000000000000" pitchFamily="2" charset="0"/>
              </a:rPr>
              <a:t>SXS-CON</a:t>
            </a:r>
          </a:p>
        </p:txBody>
      </p:sp>
      <p:sp>
        <p:nvSpPr>
          <p:cNvPr id="24" name="CuadroTexto 23">
            <a:extLst>
              <a:ext uri="{FF2B5EF4-FFF2-40B4-BE49-F238E27FC236}">
                <a16:creationId xmlns:a16="http://schemas.microsoft.com/office/drawing/2014/main" id="{653D3634-486A-4FA0-9036-D301C921590E}"/>
              </a:ext>
            </a:extLst>
          </p:cNvPr>
          <p:cNvSpPr txBox="1"/>
          <p:nvPr/>
        </p:nvSpPr>
        <p:spPr>
          <a:xfrm>
            <a:off x="2175143" y="3363178"/>
            <a:ext cx="5231963" cy="369332"/>
          </a:xfrm>
          <a:prstGeom prst="rect">
            <a:avLst/>
          </a:prstGeom>
          <a:noFill/>
        </p:spPr>
        <p:txBody>
          <a:bodyPr wrap="square">
            <a:spAutoFit/>
          </a:bodyPr>
          <a:lstStyle/>
          <a:p>
            <a:r>
              <a:rPr lang="en-US" i="1" dirty="0">
                <a:solidFill>
                  <a:schemeClr val="bg1"/>
                </a:solidFill>
                <a:latin typeface="Montserrat" panose="00000500000000000000" pitchFamily="2" charset="0"/>
              </a:rPr>
              <a:t>Portable concentrator system</a:t>
            </a:r>
          </a:p>
        </p:txBody>
      </p:sp>
      <p:sp>
        <p:nvSpPr>
          <p:cNvPr id="26" name="CuadroTexto 25">
            <a:extLst>
              <a:ext uri="{FF2B5EF4-FFF2-40B4-BE49-F238E27FC236}">
                <a16:creationId xmlns:a16="http://schemas.microsoft.com/office/drawing/2014/main" id="{345B6E1C-6E47-44C4-AFF5-350CC6218370}"/>
              </a:ext>
            </a:extLst>
          </p:cNvPr>
          <p:cNvSpPr txBox="1"/>
          <p:nvPr/>
        </p:nvSpPr>
        <p:spPr>
          <a:xfrm>
            <a:off x="9816299" y="3099880"/>
            <a:ext cx="2807137" cy="830997"/>
          </a:xfrm>
          <a:prstGeom prst="rect">
            <a:avLst/>
          </a:prstGeom>
          <a:noFill/>
        </p:spPr>
        <p:txBody>
          <a:bodyPr wrap="square">
            <a:spAutoFit/>
          </a:bodyPr>
          <a:lstStyle/>
          <a:p>
            <a:pPr algn="just"/>
            <a:r>
              <a:rPr lang="en-US" sz="1200" i="1" dirty="0">
                <a:solidFill>
                  <a:schemeClr val="bg1"/>
                </a:solidFill>
                <a:latin typeface="Montserrat" panose="00000500000000000000" pitchFamily="2" charset="0"/>
              </a:rPr>
              <a:t>Enhance rapidly the sensitivity and representativeness of your microbiological  assessment by a pre-concentration step. </a:t>
            </a:r>
          </a:p>
        </p:txBody>
      </p:sp>
      <p:sp>
        <p:nvSpPr>
          <p:cNvPr id="33" name="CuadroTexto 32">
            <a:extLst>
              <a:ext uri="{FF2B5EF4-FFF2-40B4-BE49-F238E27FC236}">
                <a16:creationId xmlns:a16="http://schemas.microsoft.com/office/drawing/2014/main" id="{DD7946EE-E5AD-42BC-B7F0-4E40AC6A4809}"/>
              </a:ext>
            </a:extLst>
          </p:cNvPr>
          <p:cNvSpPr txBox="1"/>
          <p:nvPr/>
        </p:nvSpPr>
        <p:spPr>
          <a:xfrm>
            <a:off x="289144" y="4241489"/>
            <a:ext cx="5576921" cy="502573"/>
          </a:xfrm>
          <a:prstGeom prst="rect">
            <a:avLst/>
          </a:prstGeom>
          <a:noFill/>
        </p:spPr>
        <p:txBody>
          <a:bodyPr wrap="square">
            <a:spAutoFit/>
          </a:bodyPr>
          <a:lstStyle/>
          <a:p>
            <a:pPr>
              <a:lnSpc>
                <a:spcPct val="170000"/>
              </a:lnSpc>
              <a:spcBef>
                <a:spcPct val="0"/>
              </a:spcBef>
              <a:spcAft>
                <a:spcPts val="600"/>
              </a:spcAft>
            </a:pPr>
            <a:r>
              <a:rPr lang="en-US" i="1" dirty="0">
                <a:solidFill>
                  <a:srgbClr val="5E8D2D"/>
                </a:solidFill>
                <a:latin typeface="Montserrat" panose="00000500000000000000" pitchFamily="2" charset="0"/>
                <a:ea typeface="+mj-ea"/>
                <a:cs typeface="Myanmar Text" panose="020B0502040204020203" pitchFamily="34" charset="0"/>
              </a:rPr>
              <a:t>Filtration Step : Microorganism trapping</a:t>
            </a:r>
            <a:endParaRPr lang="en-US" sz="1800" i="1" kern="1200" dirty="0">
              <a:solidFill>
                <a:srgbClr val="5E8D2D"/>
              </a:solidFill>
              <a:latin typeface="Montserrat" panose="00000500000000000000" pitchFamily="2" charset="0"/>
              <a:ea typeface="+mj-ea"/>
              <a:cs typeface="Myanmar Text" panose="020B0502040204020203" pitchFamily="34" charset="0"/>
            </a:endParaRPr>
          </a:p>
        </p:txBody>
      </p:sp>
      <p:sp>
        <p:nvSpPr>
          <p:cNvPr id="71" name="CuadroTexto 70">
            <a:extLst>
              <a:ext uri="{FF2B5EF4-FFF2-40B4-BE49-F238E27FC236}">
                <a16:creationId xmlns:a16="http://schemas.microsoft.com/office/drawing/2014/main" id="{734F9EED-A998-4064-A639-1BB358132129}"/>
              </a:ext>
            </a:extLst>
          </p:cNvPr>
          <p:cNvSpPr txBox="1"/>
          <p:nvPr/>
        </p:nvSpPr>
        <p:spPr>
          <a:xfrm>
            <a:off x="212309" y="7401803"/>
            <a:ext cx="6004309" cy="1815882"/>
          </a:xfrm>
          <a:prstGeom prst="rect">
            <a:avLst/>
          </a:prstGeom>
          <a:noFill/>
        </p:spPr>
        <p:txBody>
          <a:bodyPr wrap="square">
            <a:spAutoFit/>
          </a:bodyPr>
          <a:lstStyle/>
          <a:p>
            <a:pPr marL="171450" indent="-171450">
              <a:buFont typeface="Arial" panose="020B0604020202020204" pitchFamily="34" charset="0"/>
              <a:buChar char="•"/>
            </a:pPr>
            <a:r>
              <a:rPr lang="en-GB" sz="1400" kern="1200" dirty="0">
                <a:solidFill>
                  <a:schemeClr val="tx1"/>
                </a:solidFill>
                <a:latin typeface="Montserrat" panose="00000500000000000000" pitchFamily="2" charset="0"/>
                <a:ea typeface="+mn-ea"/>
                <a:cs typeface="Myanmar Text" panose="020B0502040204020203" pitchFamily="34" charset="0"/>
              </a:rPr>
              <a:t>Plug the Concentration kit in the SX-CON.</a:t>
            </a:r>
          </a:p>
          <a:p>
            <a:pPr marL="171450" indent="-171450">
              <a:buFont typeface="Arial" panose="020B0604020202020204" pitchFamily="34" charset="0"/>
              <a:buChar char="•"/>
            </a:pPr>
            <a:endParaRPr lang="en-GB" sz="1400" kern="1200" dirty="0">
              <a:solidFill>
                <a:schemeClr val="tx1"/>
              </a:solidFill>
              <a:latin typeface="Montserrat" panose="00000500000000000000" pitchFamily="2" charset="0"/>
              <a:ea typeface="+mn-ea"/>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Set up the valves in “Filtration Mode”.</a:t>
            </a:r>
          </a:p>
          <a:p>
            <a:pPr marL="171450" indent="-171450">
              <a:buFont typeface="Arial" panose="020B0604020202020204" pitchFamily="34" charset="0"/>
              <a:buChar char="•"/>
            </a:pPr>
            <a:endParaRPr lang="en-GB" sz="1400" dirty="0">
              <a:latin typeface="Montserrat" panose="00000500000000000000" pitchFamily="2" charset="0"/>
              <a:cs typeface="Myanmar Text" panose="020B0502040204020203" pitchFamily="34" charset="0"/>
            </a:endParaRPr>
          </a:p>
          <a:p>
            <a:pPr marL="171450" indent="-171450">
              <a:buFont typeface="Arial" panose="020B0604020202020204" pitchFamily="34" charset="0"/>
              <a:buChar char="•"/>
            </a:pPr>
            <a:r>
              <a:rPr lang="en-GB" sz="1400" kern="1200" dirty="0">
                <a:solidFill>
                  <a:schemeClr val="tx1"/>
                </a:solidFill>
                <a:latin typeface="Montserrat" panose="00000500000000000000" pitchFamily="2" charset="0"/>
                <a:ea typeface="+mn-ea"/>
                <a:cs typeface="Myanmar Text" panose="020B0502040204020203" pitchFamily="34" charset="0"/>
              </a:rPr>
              <a:t>Switch on the filtration button. </a:t>
            </a:r>
          </a:p>
          <a:p>
            <a:pPr marL="171450" indent="-171450">
              <a:buFont typeface="Arial" panose="020B0604020202020204" pitchFamily="34" charset="0"/>
              <a:buChar char="•"/>
            </a:pPr>
            <a:endParaRPr lang="en-GB" sz="1400" kern="1200" dirty="0">
              <a:solidFill>
                <a:schemeClr val="tx1"/>
              </a:solidFill>
              <a:latin typeface="Montserrat" panose="00000500000000000000" pitchFamily="2" charset="0"/>
              <a:ea typeface="+mn-ea"/>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Switch off </a:t>
            </a:r>
            <a:r>
              <a:rPr lang="en-GB" sz="1400" kern="1200" dirty="0">
                <a:solidFill>
                  <a:schemeClr val="tx1"/>
                </a:solidFill>
                <a:latin typeface="Montserrat" panose="00000500000000000000" pitchFamily="2" charset="0"/>
                <a:ea typeface="+mn-ea"/>
                <a:cs typeface="Myanmar Text" panose="020B0502040204020203" pitchFamily="34" charset="0"/>
              </a:rPr>
              <a:t>the filtration button </a:t>
            </a:r>
            <a:r>
              <a:rPr lang="en-GB" sz="1400" dirty="0">
                <a:latin typeface="Montserrat" panose="00000500000000000000" pitchFamily="2" charset="0"/>
                <a:cs typeface="Myanmar Text" panose="020B0502040204020203" pitchFamily="34" charset="0"/>
              </a:rPr>
              <a:t>when all sample has been filtered. </a:t>
            </a:r>
            <a:endParaRPr lang="es-ES" sz="1400" dirty="0"/>
          </a:p>
        </p:txBody>
      </p:sp>
      <p:pic>
        <p:nvPicPr>
          <p:cNvPr id="119" name="Imagen 118" descr="Logotipo, nombre de la empresa&#10;&#10;Descripción generada automáticamente">
            <a:extLst>
              <a:ext uri="{FF2B5EF4-FFF2-40B4-BE49-F238E27FC236}">
                <a16:creationId xmlns:a16="http://schemas.microsoft.com/office/drawing/2014/main" id="{D76C2064-5879-4D26-852B-2C9B8C16313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452" y="191799"/>
            <a:ext cx="1809261" cy="554166"/>
          </a:xfrm>
          <a:prstGeom prst="rect">
            <a:avLst/>
          </a:prstGeom>
        </p:spPr>
      </p:pic>
      <p:sp>
        <p:nvSpPr>
          <p:cNvPr id="29" name="CuadroTexto 28">
            <a:extLst>
              <a:ext uri="{FF2B5EF4-FFF2-40B4-BE49-F238E27FC236}">
                <a16:creationId xmlns:a16="http://schemas.microsoft.com/office/drawing/2014/main" id="{6776E61B-2303-4B45-B092-FBC2297FC9B3}"/>
              </a:ext>
            </a:extLst>
          </p:cNvPr>
          <p:cNvSpPr txBox="1"/>
          <p:nvPr/>
        </p:nvSpPr>
        <p:spPr>
          <a:xfrm>
            <a:off x="6598878" y="4260473"/>
            <a:ext cx="5576921" cy="502573"/>
          </a:xfrm>
          <a:prstGeom prst="rect">
            <a:avLst/>
          </a:prstGeom>
          <a:noFill/>
        </p:spPr>
        <p:txBody>
          <a:bodyPr wrap="square">
            <a:spAutoFit/>
          </a:bodyPr>
          <a:lstStyle/>
          <a:p>
            <a:pPr>
              <a:lnSpc>
                <a:spcPct val="170000"/>
              </a:lnSpc>
              <a:spcBef>
                <a:spcPct val="0"/>
              </a:spcBef>
              <a:spcAft>
                <a:spcPts val="600"/>
              </a:spcAft>
            </a:pPr>
            <a:r>
              <a:rPr lang="en-US" i="1" dirty="0">
                <a:solidFill>
                  <a:srgbClr val="5E8D2D"/>
                </a:solidFill>
                <a:latin typeface="Montserrat" panose="00000500000000000000" pitchFamily="2" charset="0"/>
                <a:ea typeface="+mj-ea"/>
                <a:cs typeface="Myanmar Text" panose="020B0502040204020203" pitchFamily="34" charset="0"/>
              </a:rPr>
              <a:t>Elution Step : Microorganism recovery</a:t>
            </a:r>
            <a:endParaRPr lang="en-US" sz="1800" i="1" kern="1200" dirty="0">
              <a:solidFill>
                <a:srgbClr val="5E8D2D"/>
              </a:solidFill>
              <a:latin typeface="Montserrat" panose="00000500000000000000" pitchFamily="2" charset="0"/>
              <a:ea typeface="+mj-ea"/>
              <a:cs typeface="Myanmar Text" panose="020B0502040204020203" pitchFamily="34" charset="0"/>
            </a:endParaRPr>
          </a:p>
        </p:txBody>
      </p:sp>
      <p:sp>
        <p:nvSpPr>
          <p:cNvPr id="34" name="CuadroTexto 33">
            <a:extLst>
              <a:ext uri="{FF2B5EF4-FFF2-40B4-BE49-F238E27FC236}">
                <a16:creationId xmlns:a16="http://schemas.microsoft.com/office/drawing/2014/main" id="{19A4FFF6-9B77-488D-B5BF-CCCF5A7CD0DF}"/>
              </a:ext>
            </a:extLst>
          </p:cNvPr>
          <p:cNvSpPr txBox="1"/>
          <p:nvPr/>
        </p:nvSpPr>
        <p:spPr>
          <a:xfrm>
            <a:off x="6628629" y="7585134"/>
            <a:ext cx="5994807" cy="1600438"/>
          </a:xfrm>
          <a:prstGeom prst="rect">
            <a:avLst/>
          </a:prstGeom>
          <a:noFill/>
        </p:spPr>
        <p:txBody>
          <a:bodyPr wrap="square">
            <a:spAutoFit/>
          </a:bodyPr>
          <a:lstStyle/>
          <a:p>
            <a:pPr marL="171450" indent="-171450">
              <a:buFont typeface="Arial" panose="020B0604020202020204" pitchFamily="34" charset="0"/>
              <a:buChar char="•"/>
            </a:pPr>
            <a:r>
              <a:rPr lang="en-GB" sz="1400" kern="1200" dirty="0">
                <a:solidFill>
                  <a:schemeClr val="tx1"/>
                </a:solidFill>
                <a:latin typeface="Montserrat" panose="00000500000000000000" pitchFamily="2" charset="0"/>
                <a:ea typeface="+mn-ea"/>
                <a:cs typeface="Myanmar Text" panose="020B0502040204020203" pitchFamily="34" charset="0"/>
              </a:rPr>
              <a:t>Once the sample is filtrated, the </a:t>
            </a:r>
            <a:r>
              <a:rPr lang="en-GB" sz="1400" dirty="0">
                <a:latin typeface="Montserrat" panose="00000500000000000000" pitchFamily="2" charset="0"/>
                <a:cs typeface="Myanmar Text" panose="020B0502040204020203" pitchFamily="34" charset="0"/>
              </a:rPr>
              <a:t>elution step recovers the microorganism from the filter for testing.</a:t>
            </a:r>
          </a:p>
          <a:p>
            <a:pPr marL="171450" indent="-171450">
              <a:buFont typeface="Arial" panose="020B0604020202020204" pitchFamily="34" charset="0"/>
              <a:buChar char="•"/>
            </a:pPr>
            <a:endParaRPr lang="en-GB" sz="1400" dirty="0">
              <a:latin typeface="Montserrat" panose="00000500000000000000" pitchFamily="2" charset="0"/>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Two syringes are used to pass 5 mL of elution buffer back and forth the filter membrane. </a:t>
            </a:r>
          </a:p>
          <a:p>
            <a:pPr marL="171450" indent="-171450">
              <a:buFont typeface="Arial" panose="020B0604020202020204" pitchFamily="34" charset="0"/>
              <a:buChar char="•"/>
            </a:pPr>
            <a:endParaRPr lang="en-GB" sz="1400" dirty="0">
              <a:latin typeface="Montserrat" panose="00000500000000000000" pitchFamily="2" charset="0"/>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The concentrated sample is ready for testing.</a:t>
            </a:r>
            <a:endParaRPr lang="es-ES" sz="1400" dirty="0"/>
          </a:p>
        </p:txBody>
      </p:sp>
      <p:pic>
        <p:nvPicPr>
          <p:cNvPr id="39" name="Imagen 38">
            <a:extLst>
              <a:ext uri="{FF2B5EF4-FFF2-40B4-BE49-F238E27FC236}">
                <a16:creationId xmlns:a16="http://schemas.microsoft.com/office/drawing/2014/main" id="{38022068-A720-474E-8BFA-EA09D26C0472}"/>
              </a:ext>
            </a:extLst>
          </p:cNvPr>
          <p:cNvPicPr>
            <a:picLocks noChangeAspect="1"/>
          </p:cNvPicPr>
          <p:nvPr/>
        </p:nvPicPr>
        <p:blipFill>
          <a:blip r:embed="rId3"/>
          <a:stretch>
            <a:fillRect/>
          </a:stretch>
        </p:blipFill>
        <p:spPr>
          <a:xfrm>
            <a:off x="10739075" y="5052124"/>
            <a:ext cx="638183" cy="1857683"/>
          </a:xfrm>
          <a:prstGeom prst="rect">
            <a:avLst/>
          </a:prstGeom>
        </p:spPr>
      </p:pic>
      <p:sp>
        <p:nvSpPr>
          <p:cNvPr id="40" name="CuadroTexto 39">
            <a:extLst>
              <a:ext uri="{FF2B5EF4-FFF2-40B4-BE49-F238E27FC236}">
                <a16:creationId xmlns:a16="http://schemas.microsoft.com/office/drawing/2014/main" id="{25DE383F-6383-41E6-B90F-09B653F9C698}"/>
              </a:ext>
            </a:extLst>
          </p:cNvPr>
          <p:cNvSpPr txBox="1"/>
          <p:nvPr/>
        </p:nvSpPr>
        <p:spPr>
          <a:xfrm>
            <a:off x="10397292" y="6963044"/>
            <a:ext cx="1321750" cy="461665"/>
          </a:xfrm>
          <a:prstGeom prst="rect">
            <a:avLst/>
          </a:prstGeom>
          <a:noFill/>
        </p:spPr>
        <p:txBody>
          <a:bodyPr wrap="square" rtlCol="0">
            <a:spAutoFit/>
          </a:bodyPr>
          <a:lstStyle/>
          <a:p>
            <a:pPr algn="ctr"/>
            <a:r>
              <a:rPr lang="es-ES" sz="1200" b="1" dirty="0" err="1">
                <a:latin typeface="Montserrat" panose="00000500000000000000" pitchFamily="2" charset="0"/>
                <a:cs typeface="Myanmar Text" panose="020B0502040204020203" pitchFamily="34" charset="0"/>
              </a:rPr>
              <a:t>Concentrated</a:t>
            </a:r>
            <a:r>
              <a:rPr lang="es-ES" sz="1200" b="1" dirty="0">
                <a:latin typeface="Montserrat" panose="00000500000000000000" pitchFamily="2" charset="0"/>
                <a:cs typeface="Myanmar Text" panose="020B0502040204020203" pitchFamily="34" charset="0"/>
              </a:rPr>
              <a:t> </a:t>
            </a:r>
            <a:r>
              <a:rPr lang="es-ES" sz="1200" b="1" dirty="0" err="1">
                <a:latin typeface="Montserrat" panose="00000500000000000000" pitchFamily="2" charset="0"/>
                <a:cs typeface="Myanmar Text" panose="020B0502040204020203" pitchFamily="34" charset="0"/>
              </a:rPr>
              <a:t>sample</a:t>
            </a:r>
            <a:endParaRPr lang="es-ES" sz="1200" b="1" dirty="0">
              <a:latin typeface="Montserrat" panose="00000500000000000000" pitchFamily="2" charset="0"/>
              <a:cs typeface="Myanmar Text" panose="020B0502040204020203" pitchFamily="34" charset="0"/>
            </a:endParaRPr>
          </a:p>
        </p:txBody>
      </p:sp>
      <p:sp>
        <p:nvSpPr>
          <p:cNvPr id="47" name="Rectángulo 46">
            <a:extLst>
              <a:ext uri="{FF2B5EF4-FFF2-40B4-BE49-F238E27FC236}">
                <a16:creationId xmlns:a16="http://schemas.microsoft.com/office/drawing/2014/main" id="{F497302F-AF69-4D41-AB03-554BB9C7E1E7}"/>
              </a:ext>
            </a:extLst>
          </p:cNvPr>
          <p:cNvSpPr/>
          <p:nvPr/>
        </p:nvSpPr>
        <p:spPr>
          <a:xfrm rot="5400000">
            <a:off x="3815153" y="6704413"/>
            <a:ext cx="4971566" cy="45719"/>
          </a:xfrm>
          <a:prstGeom prst="rect">
            <a:avLst/>
          </a:prstGeom>
          <a:solidFill>
            <a:srgbClr val="8DB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Imagen 30">
            <a:extLst>
              <a:ext uri="{FF2B5EF4-FFF2-40B4-BE49-F238E27FC236}">
                <a16:creationId xmlns:a16="http://schemas.microsoft.com/office/drawing/2014/main" id="{4F4932F5-9352-4574-838A-670CDF47494F}"/>
              </a:ext>
            </a:extLst>
          </p:cNvPr>
          <p:cNvPicPr>
            <a:picLocks noChangeAspect="1"/>
          </p:cNvPicPr>
          <p:nvPr/>
        </p:nvPicPr>
        <p:blipFill>
          <a:blip r:embed="rId4"/>
          <a:stretch>
            <a:fillRect/>
          </a:stretch>
        </p:blipFill>
        <p:spPr>
          <a:xfrm>
            <a:off x="4395085" y="7400185"/>
            <a:ext cx="1636164" cy="1191856"/>
          </a:xfrm>
          <a:prstGeom prst="rect">
            <a:avLst/>
          </a:prstGeom>
          <a:effectLst>
            <a:outerShdw blurRad="50800" dist="38100" dir="2700000" algn="tl" rotWithShape="0">
              <a:prstClr val="black">
                <a:alpha val="40000"/>
              </a:prstClr>
            </a:outerShdw>
          </a:effectLst>
        </p:spPr>
      </p:pic>
      <p:sp>
        <p:nvSpPr>
          <p:cNvPr id="2" name="Flecha: a la derecha 1">
            <a:extLst>
              <a:ext uri="{FF2B5EF4-FFF2-40B4-BE49-F238E27FC236}">
                <a16:creationId xmlns:a16="http://schemas.microsoft.com/office/drawing/2014/main" id="{2F3A615C-096E-4915-A029-34BC4A5415F9}"/>
              </a:ext>
            </a:extLst>
          </p:cNvPr>
          <p:cNvSpPr/>
          <p:nvPr/>
        </p:nvSpPr>
        <p:spPr>
          <a:xfrm>
            <a:off x="3882689" y="7884902"/>
            <a:ext cx="474628" cy="222421"/>
          </a:xfrm>
          <a:prstGeom prst="rightArrow">
            <a:avLst/>
          </a:prstGeom>
          <a:solidFill>
            <a:srgbClr val="78A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C279ED14-2F7B-4E3E-AB0F-565FE1CE05E6}"/>
              </a:ext>
            </a:extLst>
          </p:cNvPr>
          <p:cNvPicPr>
            <a:picLocks noChangeAspect="1"/>
          </p:cNvPicPr>
          <p:nvPr/>
        </p:nvPicPr>
        <p:blipFill>
          <a:blip r:embed="rId5"/>
          <a:stretch>
            <a:fillRect/>
          </a:stretch>
        </p:blipFill>
        <p:spPr>
          <a:xfrm>
            <a:off x="786184" y="4887901"/>
            <a:ext cx="5004760" cy="2269389"/>
          </a:xfrm>
          <a:prstGeom prst="rect">
            <a:avLst/>
          </a:prstGeom>
        </p:spPr>
      </p:pic>
      <p:pic>
        <p:nvPicPr>
          <p:cNvPr id="15" name="Imagen 14">
            <a:extLst>
              <a:ext uri="{FF2B5EF4-FFF2-40B4-BE49-F238E27FC236}">
                <a16:creationId xmlns:a16="http://schemas.microsoft.com/office/drawing/2014/main" id="{46E28DD6-ACB9-43F6-B788-2B0A0C4D8249}"/>
              </a:ext>
            </a:extLst>
          </p:cNvPr>
          <p:cNvPicPr>
            <a:picLocks noChangeAspect="1"/>
          </p:cNvPicPr>
          <p:nvPr/>
        </p:nvPicPr>
        <p:blipFill>
          <a:blip r:embed="rId6"/>
          <a:stretch>
            <a:fillRect/>
          </a:stretch>
        </p:blipFill>
        <p:spPr>
          <a:xfrm>
            <a:off x="7142466" y="4882405"/>
            <a:ext cx="2831254" cy="2632418"/>
          </a:xfrm>
          <a:prstGeom prst="rect">
            <a:avLst/>
          </a:prstGeom>
        </p:spPr>
      </p:pic>
      <p:pic>
        <p:nvPicPr>
          <p:cNvPr id="23" name="Imagen 22" descr="Una mujer en una alberca&#10;&#10;Descripción generada automáticamente con confianza media">
            <a:extLst>
              <a:ext uri="{FF2B5EF4-FFF2-40B4-BE49-F238E27FC236}">
                <a16:creationId xmlns:a16="http://schemas.microsoft.com/office/drawing/2014/main" id="{70AC2958-BF20-453A-BAF4-283B7A293555}"/>
              </a:ext>
            </a:extLst>
          </p:cNvPr>
          <p:cNvPicPr>
            <a:picLocks noChangeAspect="1"/>
          </p:cNvPicPr>
          <p:nvPr/>
        </p:nvPicPr>
        <p:blipFill rotWithShape="1">
          <a:blip r:embed="rId7">
            <a:extLst>
              <a:ext uri="{28A0092B-C50C-407E-A947-70E740481C1C}">
                <a14:useLocalDpi xmlns:a14="http://schemas.microsoft.com/office/drawing/2010/main" val="0"/>
              </a:ext>
            </a:extLst>
          </a:blip>
          <a:srcRect l="14926" t="1225" r="16134" b="-1225"/>
          <a:stretch/>
        </p:blipFill>
        <p:spPr>
          <a:xfrm>
            <a:off x="9679130" y="0"/>
            <a:ext cx="3122470" cy="3019891"/>
          </a:xfrm>
          <a:prstGeom prst="rect">
            <a:avLst/>
          </a:prstGeom>
        </p:spPr>
      </p:pic>
      <p:pic>
        <p:nvPicPr>
          <p:cNvPr id="25" name="Imagen 24" descr="Imagen que contiene nieve, hombre, azul, béisbol&#10;&#10;Descripción generada automáticamente">
            <a:extLst>
              <a:ext uri="{FF2B5EF4-FFF2-40B4-BE49-F238E27FC236}">
                <a16:creationId xmlns:a16="http://schemas.microsoft.com/office/drawing/2014/main" id="{9697306B-4DC4-4863-A403-ACC27CACB6C0}"/>
              </a:ext>
            </a:extLst>
          </p:cNvPr>
          <p:cNvPicPr>
            <a:picLocks noChangeAspect="1"/>
          </p:cNvPicPr>
          <p:nvPr/>
        </p:nvPicPr>
        <p:blipFill rotWithShape="1">
          <a:blip r:embed="rId8">
            <a:extLst>
              <a:ext uri="{28A0092B-C50C-407E-A947-70E740481C1C}">
                <a14:useLocalDpi xmlns:a14="http://schemas.microsoft.com/office/drawing/2010/main" val="0"/>
              </a:ext>
            </a:extLst>
          </a:blip>
          <a:srcRect l="17051" r="13467"/>
          <a:stretch/>
        </p:blipFill>
        <p:spPr>
          <a:xfrm>
            <a:off x="3222356" y="-10387"/>
            <a:ext cx="3114805" cy="2988604"/>
          </a:xfrm>
          <a:prstGeom prst="rect">
            <a:avLst/>
          </a:prstGeom>
        </p:spPr>
      </p:pic>
      <p:pic>
        <p:nvPicPr>
          <p:cNvPr id="27" name="Imagen 26" descr="Un par de personas en la orilla del mar&#10;&#10;Descripción generada automáticamente con confianza baja">
            <a:extLst>
              <a:ext uri="{FF2B5EF4-FFF2-40B4-BE49-F238E27FC236}">
                <a16:creationId xmlns:a16="http://schemas.microsoft.com/office/drawing/2014/main" id="{030D783F-91A5-4363-A2C3-130456F7D4CA}"/>
              </a:ext>
            </a:extLst>
          </p:cNvPr>
          <p:cNvPicPr>
            <a:picLocks noChangeAspect="1"/>
          </p:cNvPicPr>
          <p:nvPr/>
        </p:nvPicPr>
        <p:blipFill rotWithShape="1">
          <a:blip r:embed="rId9">
            <a:extLst>
              <a:ext uri="{28A0092B-C50C-407E-A947-70E740481C1C}">
                <a14:useLocalDpi xmlns:a14="http://schemas.microsoft.com/office/drawing/2010/main" val="0"/>
              </a:ext>
            </a:extLst>
          </a:blip>
          <a:srcRect l="37552" r="38208"/>
          <a:stretch/>
        </p:blipFill>
        <p:spPr>
          <a:xfrm>
            <a:off x="6476072" y="0"/>
            <a:ext cx="3102818" cy="2999281"/>
          </a:xfrm>
          <a:prstGeom prst="rect">
            <a:avLst/>
          </a:prstGeom>
        </p:spPr>
      </p:pic>
      <p:pic>
        <p:nvPicPr>
          <p:cNvPr id="28" name="Imagen 27" descr="Un barco en el agua cerca de un edificio&#10;&#10;Descripción generada automáticamente con confianza media">
            <a:extLst>
              <a:ext uri="{FF2B5EF4-FFF2-40B4-BE49-F238E27FC236}">
                <a16:creationId xmlns:a16="http://schemas.microsoft.com/office/drawing/2014/main" id="{DFAB388B-4A2F-4F66-9684-6767036F4826}"/>
              </a:ext>
            </a:extLst>
          </p:cNvPr>
          <p:cNvPicPr>
            <a:picLocks noChangeAspect="1"/>
          </p:cNvPicPr>
          <p:nvPr/>
        </p:nvPicPr>
        <p:blipFill rotWithShape="1">
          <a:blip r:embed="rId10">
            <a:extLst>
              <a:ext uri="{28A0092B-C50C-407E-A947-70E740481C1C}">
                <a14:useLocalDpi xmlns:a14="http://schemas.microsoft.com/office/drawing/2010/main" val="0"/>
              </a:ext>
            </a:extLst>
          </a:blip>
          <a:srcRect t="15996" r="42736"/>
          <a:stretch/>
        </p:blipFill>
        <p:spPr>
          <a:xfrm>
            <a:off x="1" y="-1"/>
            <a:ext cx="3102818" cy="2984679"/>
          </a:xfrm>
          <a:prstGeom prst="rect">
            <a:avLst/>
          </a:prstGeom>
        </p:spPr>
      </p:pic>
    </p:spTree>
    <p:extLst>
      <p:ext uri="{BB962C8B-B14F-4D97-AF65-F5344CB8AC3E}">
        <p14:creationId xmlns:p14="http://schemas.microsoft.com/office/powerpoint/2010/main" val="3002570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Imagen 25" descr="Una playa con el mar de fondo&#10;&#10;Descripción generada automáticamente">
            <a:extLst>
              <a:ext uri="{FF2B5EF4-FFF2-40B4-BE49-F238E27FC236}">
                <a16:creationId xmlns:a16="http://schemas.microsoft.com/office/drawing/2014/main" id="{4F5AD0AF-1530-4CDD-89E0-32F04F0D57C8}"/>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12" name="Rectángulo 11">
            <a:extLst>
              <a:ext uri="{FF2B5EF4-FFF2-40B4-BE49-F238E27FC236}">
                <a16:creationId xmlns:a16="http://schemas.microsoft.com/office/drawing/2014/main" id="{9FC9CDDD-C190-4D0B-9311-77203B6FE772}"/>
              </a:ext>
            </a:extLst>
          </p:cNvPr>
          <p:cNvSpPr/>
          <p:nvPr/>
        </p:nvSpPr>
        <p:spPr>
          <a:xfrm>
            <a:off x="-8255" y="2965938"/>
            <a:ext cx="6431922" cy="6637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ontserrat" panose="00000500000000000000" pitchFamily="2" charset="0"/>
              </a:rPr>
              <a:t>industrial water, fresh water and beverage quality control. </a:t>
            </a:r>
            <a:endParaRPr lang="es-ES" dirty="0">
              <a:latin typeface="Montserrat" panose="00000500000000000000" pitchFamily="2" charset="0"/>
            </a:endParaRPr>
          </a:p>
        </p:txBody>
      </p:sp>
      <p:sp>
        <p:nvSpPr>
          <p:cNvPr id="15" name="CuadroTexto 14">
            <a:extLst>
              <a:ext uri="{FF2B5EF4-FFF2-40B4-BE49-F238E27FC236}">
                <a16:creationId xmlns:a16="http://schemas.microsoft.com/office/drawing/2014/main" id="{E717B497-93B9-4DF1-8E47-7FEE599548B5}"/>
              </a:ext>
            </a:extLst>
          </p:cNvPr>
          <p:cNvSpPr txBox="1"/>
          <p:nvPr/>
        </p:nvSpPr>
        <p:spPr>
          <a:xfrm>
            <a:off x="145477" y="2881567"/>
            <a:ext cx="3241112" cy="502573"/>
          </a:xfrm>
          <a:prstGeom prst="rect">
            <a:avLst/>
          </a:prstGeom>
          <a:noFill/>
        </p:spPr>
        <p:txBody>
          <a:bodyPr wrap="square">
            <a:spAutoFit/>
          </a:bodyPr>
          <a:lstStyle/>
          <a:p>
            <a:pPr>
              <a:lnSpc>
                <a:spcPct val="170000"/>
              </a:lnSpc>
              <a:spcBef>
                <a:spcPct val="0"/>
              </a:spcBef>
              <a:spcAft>
                <a:spcPts val="600"/>
              </a:spcAft>
            </a:pPr>
            <a:r>
              <a:rPr lang="en-US" sz="1800" i="1" kern="1200" dirty="0">
                <a:solidFill>
                  <a:srgbClr val="5E8D2D"/>
                </a:solidFill>
                <a:latin typeface="Montserrat" panose="00000500000000000000" pitchFamily="2" charset="0"/>
                <a:ea typeface="+mj-ea"/>
                <a:cs typeface="Myanmar Text" panose="020B0502040204020203" pitchFamily="34" charset="0"/>
              </a:rPr>
              <a:t>Samples – 1 liter/sample</a:t>
            </a:r>
          </a:p>
        </p:txBody>
      </p:sp>
      <p:sp>
        <p:nvSpPr>
          <p:cNvPr id="41" name="CuadroTexto 40">
            <a:extLst>
              <a:ext uri="{FF2B5EF4-FFF2-40B4-BE49-F238E27FC236}">
                <a16:creationId xmlns:a16="http://schemas.microsoft.com/office/drawing/2014/main" id="{9D131F75-6B9A-4868-900B-FD90A8016765}"/>
              </a:ext>
            </a:extLst>
          </p:cNvPr>
          <p:cNvSpPr txBox="1"/>
          <p:nvPr/>
        </p:nvSpPr>
        <p:spPr>
          <a:xfrm>
            <a:off x="260804" y="272248"/>
            <a:ext cx="6416889" cy="584775"/>
          </a:xfrm>
          <a:prstGeom prst="rect">
            <a:avLst/>
          </a:prstGeom>
          <a:noFill/>
        </p:spPr>
        <p:txBody>
          <a:bodyPr wrap="square">
            <a:spAutoFit/>
          </a:bodyPr>
          <a:lstStyle/>
          <a:p>
            <a:r>
              <a:rPr lang="en-US" sz="1600" b="1" dirty="0">
                <a:solidFill>
                  <a:schemeClr val="bg1"/>
                </a:solidFill>
                <a:latin typeface="Montserrat" panose="00000500000000000000" pitchFamily="2" charset="0"/>
              </a:rPr>
              <a:t>CONCENTRATOR SYSTEM FOR </a:t>
            </a:r>
          </a:p>
          <a:p>
            <a:r>
              <a:rPr lang="en-US" sz="1600" b="1" dirty="0">
                <a:solidFill>
                  <a:schemeClr val="bg1"/>
                </a:solidFill>
                <a:latin typeface="Montserrat" panose="00000500000000000000" pitchFamily="2" charset="0"/>
              </a:rPr>
              <a:t>ENHANCEMENT OF MICROBIOLOGICAL ASSESSMENT</a:t>
            </a:r>
          </a:p>
        </p:txBody>
      </p:sp>
      <p:sp>
        <p:nvSpPr>
          <p:cNvPr id="42" name="Rectángulo 41">
            <a:extLst>
              <a:ext uri="{FF2B5EF4-FFF2-40B4-BE49-F238E27FC236}">
                <a16:creationId xmlns:a16="http://schemas.microsoft.com/office/drawing/2014/main" id="{BDB5978E-1A13-4C9D-9AB2-59F0F04D8BBC}"/>
              </a:ext>
            </a:extLst>
          </p:cNvPr>
          <p:cNvSpPr/>
          <p:nvPr/>
        </p:nvSpPr>
        <p:spPr>
          <a:xfrm>
            <a:off x="177877" y="865454"/>
            <a:ext cx="6077684" cy="58344"/>
          </a:xfrm>
          <a:prstGeom prst="rect">
            <a:avLst/>
          </a:prstGeom>
          <a:solidFill>
            <a:srgbClr val="8DB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CuadroTexto 43">
            <a:extLst>
              <a:ext uri="{FF2B5EF4-FFF2-40B4-BE49-F238E27FC236}">
                <a16:creationId xmlns:a16="http://schemas.microsoft.com/office/drawing/2014/main" id="{EDAD4160-AC8D-45CD-BE9D-92BC0EE8CEC0}"/>
              </a:ext>
            </a:extLst>
          </p:cNvPr>
          <p:cNvSpPr txBox="1"/>
          <p:nvPr/>
        </p:nvSpPr>
        <p:spPr>
          <a:xfrm>
            <a:off x="6677693" y="993911"/>
            <a:ext cx="3766552" cy="523220"/>
          </a:xfrm>
          <a:prstGeom prst="rect">
            <a:avLst/>
          </a:prstGeom>
          <a:noFill/>
        </p:spPr>
        <p:txBody>
          <a:bodyPr wrap="square">
            <a:spAutoFit/>
          </a:bodyPr>
          <a:lstStyle/>
          <a:p>
            <a:r>
              <a:rPr lang="en-US" sz="2800" b="1" dirty="0">
                <a:solidFill>
                  <a:schemeClr val="bg1"/>
                </a:solidFill>
                <a:latin typeface="Montserrat" panose="00000500000000000000" pitchFamily="2" charset="0"/>
              </a:rPr>
              <a:t>BATHING WATERS</a:t>
            </a:r>
          </a:p>
        </p:txBody>
      </p:sp>
      <p:sp>
        <p:nvSpPr>
          <p:cNvPr id="45" name="CuadroTexto 44">
            <a:extLst>
              <a:ext uri="{FF2B5EF4-FFF2-40B4-BE49-F238E27FC236}">
                <a16:creationId xmlns:a16="http://schemas.microsoft.com/office/drawing/2014/main" id="{D30F957B-A6B0-453D-819A-EF27713B6D8D}"/>
              </a:ext>
            </a:extLst>
          </p:cNvPr>
          <p:cNvSpPr txBox="1"/>
          <p:nvPr/>
        </p:nvSpPr>
        <p:spPr>
          <a:xfrm>
            <a:off x="6704134" y="1451639"/>
            <a:ext cx="5991667" cy="369332"/>
          </a:xfrm>
          <a:prstGeom prst="rect">
            <a:avLst/>
          </a:prstGeom>
          <a:noFill/>
        </p:spPr>
        <p:txBody>
          <a:bodyPr wrap="square">
            <a:spAutoFit/>
          </a:bodyPr>
          <a:lstStyle/>
          <a:p>
            <a:r>
              <a:rPr lang="en-US" i="1" dirty="0">
                <a:solidFill>
                  <a:schemeClr val="bg1"/>
                </a:solidFill>
                <a:latin typeface="Montserrat" panose="00000500000000000000" pitchFamily="2" charset="0"/>
              </a:rPr>
              <a:t>Application Note: SX-CON in bathing waters</a:t>
            </a:r>
          </a:p>
        </p:txBody>
      </p:sp>
      <p:sp>
        <p:nvSpPr>
          <p:cNvPr id="50" name="Rectángulo 49">
            <a:extLst>
              <a:ext uri="{FF2B5EF4-FFF2-40B4-BE49-F238E27FC236}">
                <a16:creationId xmlns:a16="http://schemas.microsoft.com/office/drawing/2014/main" id="{B55AE8AE-1429-43F4-8AED-BB9032E12649}"/>
              </a:ext>
            </a:extLst>
          </p:cNvPr>
          <p:cNvSpPr/>
          <p:nvPr/>
        </p:nvSpPr>
        <p:spPr>
          <a:xfrm flipV="1">
            <a:off x="6780750" y="1900148"/>
            <a:ext cx="5611074" cy="63255"/>
          </a:xfrm>
          <a:prstGeom prst="rect">
            <a:avLst/>
          </a:prstGeom>
          <a:solidFill>
            <a:srgbClr val="8DB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a:extLst>
              <a:ext uri="{FF2B5EF4-FFF2-40B4-BE49-F238E27FC236}">
                <a16:creationId xmlns:a16="http://schemas.microsoft.com/office/drawing/2014/main" id="{572D5D35-747C-42DF-866A-537ED19FF76A}"/>
              </a:ext>
            </a:extLst>
          </p:cNvPr>
          <p:cNvSpPr/>
          <p:nvPr/>
        </p:nvSpPr>
        <p:spPr>
          <a:xfrm>
            <a:off x="159177" y="9476594"/>
            <a:ext cx="6109236" cy="45719"/>
          </a:xfrm>
          <a:prstGeom prst="rect">
            <a:avLst/>
          </a:prstGeom>
          <a:solidFill>
            <a:srgbClr val="8DB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08DC10AD-1929-4260-96B4-693C4098E402}"/>
              </a:ext>
            </a:extLst>
          </p:cNvPr>
          <p:cNvSpPr txBox="1"/>
          <p:nvPr/>
        </p:nvSpPr>
        <p:spPr>
          <a:xfrm>
            <a:off x="449729" y="6800301"/>
            <a:ext cx="1654659" cy="461665"/>
          </a:xfrm>
          <a:prstGeom prst="rect">
            <a:avLst/>
          </a:prstGeom>
          <a:noFill/>
        </p:spPr>
        <p:txBody>
          <a:bodyPr wrap="square">
            <a:spAutoFit/>
          </a:bodyPr>
          <a:lstStyle/>
          <a:p>
            <a:pPr>
              <a:spcAft>
                <a:spcPts val="1000"/>
              </a:spcAft>
            </a:pPr>
            <a:r>
              <a:rPr lang="en-GB" sz="800" i="1" dirty="0">
                <a:latin typeface="Montserrat" panose="00000500000000000000" pitchFamily="2" charset="0"/>
                <a:ea typeface="+mj-ea"/>
                <a:cs typeface="Myanmar Text" panose="020B0502040204020203" pitchFamily="34" charset="0"/>
              </a:rPr>
              <a:t>Graph of filtration performance of different bathing water matrices</a:t>
            </a:r>
            <a:endParaRPr lang="es-ES" sz="800" i="1" dirty="0">
              <a:latin typeface="Montserrat" panose="00000500000000000000" pitchFamily="2" charset="0"/>
              <a:ea typeface="+mj-ea"/>
              <a:cs typeface="Myanmar Text" panose="020B0502040204020203" pitchFamily="34" charset="0"/>
            </a:endParaRPr>
          </a:p>
        </p:txBody>
      </p:sp>
      <p:sp>
        <p:nvSpPr>
          <p:cNvPr id="4" name="Rectangle 2">
            <a:extLst>
              <a:ext uri="{FF2B5EF4-FFF2-40B4-BE49-F238E27FC236}">
                <a16:creationId xmlns:a16="http://schemas.microsoft.com/office/drawing/2014/main" id="{C118A601-8559-41A8-BD20-26F9C418EFA6}"/>
              </a:ext>
            </a:extLst>
          </p:cNvPr>
          <p:cNvSpPr>
            <a:spLocks noChangeArrowheads="1"/>
          </p:cNvSpPr>
          <p:nvPr/>
        </p:nvSpPr>
        <p:spPr bwMode="auto">
          <a:xfrm>
            <a:off x="0" y="0"/>
            <a:ext cx="1280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25" name="Picture 27" descr="A group of test tubes&#10;&#10;Description automatically generated with medium confidence">
            <a:extLst>
              <a:ext uri="{FF2B5EF4-FFF2-40B4-BE49-F238E27FC236}">
                <a16:creationId xmlns:a16="http://schemas.microsoft.com/office/drawing/2014/main" id="{7DBB0CC7-DBBD-4FAC-B7FA-D934E39E8269}"/>
              </a:ext>
            </a:extLst>
          </p:cNvPr>
          <p:cNvPicPr>
            <a:picLocks noChangeAspect="1" noChangeArrowheads="1"/>
          </p:cNvPicPr>
          <p:nvPr/>
        </p:nvPicPr>
        <p:blipFill rotWithShape="1">
          <a:blip r:embed="rId5">
            <a:clrChange>
              <a:clrFrom>
                <a:srgbClr val="FF0000"/>
              </a:clrFrom>
              <a:clrTo>
                <a:srgbClr val="FF0000">
                  <a:alpha val="0"/>
                </a:srgbClr>
              </a:clrTo>
            </a:clrChange>
            <a:extLst>
              <a:ext uri="{28A0092B-C50C-407E-A947-70E740481C1C}">
                <a14:useLocalDpi xmlns:a14="http://schemas.microsoft.com/office/drawing/2010/main" val="0"/>
              </a:ext>
            </a:extLst>
          </a:blip>
          <a:srcRect l="1748" r="50751" b="3568"/>
          <a:stretch/>
        </p:blipFill>
        <p:spPr bwMode="auto">
          <a:xfrm>
            <a:off x="5281514" y="7481723"/>
            <a:ext cx="976129" cy="1200220"/>
          </a:xfrm>
          <a:prstGeom prst="rect">
            <a:avLst/>
          </a:prstGeom>
          <a:solidFill>
            <a:schemeClr val="tx1"/>
          </a:solidFill>
          <a:effectLst>
            <a:outerShdw blurRad="50800" dist="38100" dir="2700000" algn="tl" rotWithShape="0">
              <a:prstClr val="black">
                <a:alpha val="40000"/>
              </a:prstClr>
            </a:outerShdw>
          </a:effectLst>
        </p:spPr>
      </p:pic>
      <p:sp>
        <p:nvSpPr>
          <p:cNvPr id="29" name="CuadroTexto 28">
            <a:extLst>
              <a:ext uri="{FF2B5EF4-FFF2-40B4-BE49-F238E27FC236}">
                <a16:creationId xmlns:a16="http://schemas.microsoft.com/office/drawing/2014/main" id="{D813C5B0-0737-4633-93B1-378A6A6CC94B}"/>
              </a:ext>
            </a:extLst>
          </p:cNvPr>
          <p:cNvSpPr txBox="1"/>
          <p:nvPr/>
        </p:nvSpPr>
        <p:spPr>
          <a:xfrm>
            <a:off x="140776" y="921911"/>
            <a:ext cx="6188199" cy="2031325"/>
          </a:xfrm>
          <a:prstGeom prst="rect">
            <a:avLst/>
          </a:prstGeom>
          <a:noFill/>
        </p:spPr>
        <p:txBody>
          <a:bodyPr wrap="square">
            <a:spAutoFit/>
          </a:bodyPr>
          <a:lstStyle/>
          <a:p>
            <a:r>
              <a:rPr lang="en-US" i="1" dirty="0">
                <a:solidFill>
                  <a:schemeClr val="bg1"/>
                </a:solidFill>
                <a:latin typeface="Montserrat" panose="00000500000000000000" pitchFamily="2" charset="0"/>
                <a:ea typeface="+mj-ea"/>
                <a:cs typeface="Myanmar Text" panose="020B0502040204020203" pitchFamily="34" charset="0"/>
              </a:rPr>
              <a:t>CONCENTRATION RESULTS</a:t>
            </a:r>
          </a:p>
          <a:p>
            <a:endParaRPr lang="en-GB" sz="1200" dirty="0">
              <a:solidFill>
                <a:schemeClr val="bg1"/>
              </a:solidFill>
              <a:latin typeface="Montserrat" panose="00000500000000000000" pitchFamily="2" charset="0"/>
              <a:ea typeface="+mj-ea"/>
              <a:cs typeface="Myanmar Text" panose="020B0502040204020203" pitchFamily="34" charset="0"/>
            </a:endParaRPr>
          </a:p>
          <a:p>
            <a:r>
              <a:rPr lang="en-GB" sz="1200" dirty="0">
                <a:solidFill>
                  <a:schemeClr val="bg1"/>
                </a:solidFill>
                <a:latin typeface="Montserrat" panose="00000500000000000000" pitchFamily="2" charset="0"/>
                <a:ea typeface="+mj-ea"/>
                <a:cs typeface="Myanmar Text" panose="020B0502040204020203" pitchFamily="34" charset="0"/>
              </a:rPr>
              <a:t>An optimized concentration protocol has been developed during the testing campaign which filters 1L sample in less than 10 minutes, elutes to a volume of ~5.75mL providing a concentration factor (C-Factor) in average of:</a:t>
            </a:r>
          </a:p>
          <a:p>
            <a:pPr marL="742950" lvl="1" indent="-285750">
              <a:buFont typeface="Arial" panose="020B0604020202020204" pitchFamily="34" charset="0"/>
              <a:buChar char="•"/>
            </a:pPr>
            <a:r>
              <a:rPr lang="en-GB" sz="1200" b="1" dirty="0">
                <a:solidFill>
                  <a:schemeClr val="bg1"/>
                </a:solidFill>
                <a:latin typeface="Montserrat" panose="00000500000000000000" pitchFamily="2" charset="0"/>
                <a:ea typeface="+mj-ea"/>
                <a:cs typeface="Myanmar Text" panose="020B0502040204020203" pitchFamily="34" charset="0"/>
              </a:rPr>
              <a:t>C-Factor: x60 for Enterococci</a:t>
            </a:r>
          </a:p>
          <a:p>
            <a:pPr marL="742950" lvl="1" indent="-285750">
              <a:buFont typeface="Arial" panose="020B0604020202020204" pitchFamily="34" charset="0"/>
              <a:buChar char="•"/>
            </a:pPr>
            <a:r>
              <a:rPr lang="en-GB" sz="1200" b="1" dirty="0">
                <a:solidFill>
                  <a:schemeClr val="bg1"/>
                </a:solidFill>
                <a:latin typeface="Montserrat" panose="00000500000000000000" pitchFamily="2" charset="0"/>
                <a:ea typeface="+mj-ea"/>
                <a:cs typeface="Myanmar Text" panose="020B0502040204020203" pitchFamily="34" charset="0"/>
              </a:rPr>
              <a:t>C-Factor: x174 for E. coli </a:t>
            </a:r>
          </a:p>
          <a:p>
            <a:pPr marL="742950" lvl="1" indent="-285750">
              <a:buFont typeface="Arial" panose="020B0604020202020204" pitchFamily="34" charset="0"/>
              <a:buChar char="•"/>
            </a:pPr>
            <a:r>
              <a:rPr lang="en-GB" sz="1200" b="1" dirty="0">
                <a:solidFill>
                  <a:schemeClr val="bg1"/>
                </a:solidFill>
                <a:latin typeface="Montserrat" panose="00000500000000000000" pitchFamily="2" charset="0"/>
                <a:ea typeface="+mj-ea"/>
                <a:cs typeface="Myanmar Text" panose="020B0502040204020203" pitchFamily="34" charset="0"/>
              </a:rPr>
              <a:t>C-Factor: x255 for phytoplankton </a:t>
            </a:r>
          </a:p>
          <a:p>
            <a:pPr marL="742950" lvl="1" indent="-285750">
              <a:buFont typeface="Arial" panose="020B0604020202020204" pitchFamily="34" charset="0"/>
              <a:buChar char="•"/>
            </a:pPr>
            <a:endParaRPr lang="en-GB" sz="1200" b="1" dirty="0">
              <a:solidFill>
                <a:schemeClr val="bg1"/>
              </a:solidFill>
              <a:latin typeface="Montserrat" panose="00000500000000000000" pitchFamily="2" charset="0"/>
              <a:ea typeface="+mj-ea"/>
              <a:cs typeface="Myanmar Text" panose="020B0502040204020203" pitchFamily="34" charset="0"/>
            </a:endParaRPr>
          </a:p>
          <a:p>
            <a:r>
              <a:rPr lang="en-GB" sz="1200" dirty="0">
                <a:solidFill>
                  <a:schemeClr val="bg1"/>
                </a:solidFill>
                <a:latin typeface="Montserrat" panose="00000500000000000000" pitchFamily="2" charset="0"/>
                <a:ea typeface="+mj-ea"/>
                <a:cs typeface="Myanmar Text" panose="020B0502040204020203" pitchFamily="34" charset="0"/>
              </a:rPr>
              <a:t>Samples tested up to 264 NTU turbidity and salinity ranging from 0 to 37 PSU</a:t>
            </a:r>
            <a:r>
              <a:rPr lang="en-GB" sz="1200" b="1" dirty="0">
                <a:solidFill>
                  <a:schemeClr val="bg1"/>
                </a:solidFill>
                <a:latin typeface="Montserrat" panose="00000500000000000000" pitchFamily="2" charset="0"/>
                <a:ea typeface="+mj-ea"/>
                <a:cs typeface="Myanmar Text" panose="020B0502040204020203" pitchFamily="34" charset="0"/>
              </a:rPr>
              <a:t>.</a:t>
            </a:r>
          </a:p>
        </p:txBody>
      </p:sp>
      <p:graphicFrame>
        <p:nvGraphicFramePr>
          <p:cNvPr id="34" name="Table 3">
            <a:extLst>
              <a:ext uri="{FF2B5EF4-FFF2-40B4-BE49-F238E27FC236}">
                <a16:creationId xmlns:a16="http://schemas.microsoft.com/office/drawing/2014/main" id="{9E33460C-0B89-4908-8476-9592B1D47E59}"/>
              </a:ext>
            </a:extLst>
          </p:cNvPr>
          <p:cNvGraphicFramePr>
            <a:graphicFrameLocks noGrp="1"/>
          </p:cNvGraphicFramePr>
          <p:nvPr>
            <p:extLst>
              <p:ext uri="{D42A27DB-BD31-4B8C-83A1-F6EECF244321}">
                <p14:modId xmlns:p14="http://schemas.microsoft.com/office/powerpoint/2010/main" val="1543778611"/>
              </p:ext>
            </p:extLst>
          </p:nvPr>
        </p:nvGraphicFramePr>
        <p:xfrm>
          <a:off x="3559432" y="3456907"/>
          <a:ext cx="2206411" cy="2377995"/>
        </p:xfrm>
        <a:graphic>
          <a:graphicData uri="http://schemas.openxmlformats.org/drawingml/2006/table">
            <a:tbl>
              <a:tblPr firstRow="1"/>
              <a:tblGrid>
                <a:gridCol w="825045">
                  <a:extLst>
                    <a:ext uri="{9D8B030D-6E8A-4147-A177-3AD203B41FA5}">
                      <a16:colId xmlns:a16="http://schemas.microsoft.com/office/drawing/2014/main" val="2033325138"/>
                    </a:ext>
                  </a:extLst>
                </a:gridCol>
                <a:gridCol w="550695">
                  <a:extLst>
                    <a:ext uri="{9D8B030D-6E8A-4147-A177-3AD203B41FA5}">
                      <a16:colId xmlns:a16="http://schemas.microsoft.com/office/drawing/2014/main" val="923622099"/>
                    </a:ext>
                  </a:extLst>
                </a:gridCol>
                <a:gridCol w="830671">
                  <a:extLst>
                    <a:ext uri="{9D8B030D-6E8A-4147-A177-3AD203B41FA5}">
                      <a16:colId xmlns:a16="http://schemas.microsoft.com/office/drawing/2014/main" val="1596859937"/>
                    </a:ext>
                  </a:extLst>
                </a:gridCol>
              </a:tblGrid>
              <a:tr h="161924">
                <a:tc>
                  <a:txBody>
                    <a:bodyPr/>
                    <a:lstStyle/>
                    <a:p>
                      <a:pPr marL="0" algn="ctr" defTabSz="1280160" rtl="0" eaLnBrk="1" latinLnBrk="0" hangingPunct="1">
                        <a:lnSpc>
                          <a:spcPct val="107000"/>
                        </a:lnSpc>
                        <a:spcAft>
                          <a:spcPts val="800"/>
                        </a:spcAft>
                      </a:pPr>
                      <a:r>
                        <a:rPr lang="en-GB" sz="800" b="1" kern="12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rPr>
                        <a:t>Parameter</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280160" rtl="0" eaLnBrk="1" latinLnBrk="0" hangingPunct="1">
                        <a:lnSpc>
                          <a:spcPct val="107000"/>
                        </a:lnSpc>
                        <a:spcAft>
                          <a:spcPts val="800"/>
                        </a:spcAft>
                      </a:pPr>
                      <a:r>
                        <a:rPr lang="en-GB" sz="800" b="1" kern="12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rPr>
                        <a:t>E.coli</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280160" rtl="0" eaLnBrk="1" latinLnBrk="0" hangingPunct="1">
                        <a:lnSpc>
                          <a:spcPct val="107000"/>
                        </a:lnSpc>
                        <a:spcAft>
                          <a:spcPts val="800"/>
                        </a:spcAft>
                      </a:pPr>
                      <a:r>
                        <a:rPr lang="en-GB" sz="800" b="1" kern="12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rPr>
                        <a:t>Enterococci</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311573"/>
                  </a:ext>
                </a:extLst>
              </a:tr>
              <a:tr h="201461">
                <a:tc>
                  <a:txBody>
                    <a:bodyPr/>
                    <a:lstStyle/>
                    <a:p>
                      <a:pPr algn="ctr"/>
                      <a:r>
                        <a:rPr lang="en-GB" sz="800" i="1" dirty="0">
                          <a:solidFill>
                            <a:srgbClr val="000000"/>
                          </a:solidFill>
                          <a:effectLst/>
                          <a:latin typeface="Montserrat" panose="00000500000000000000" pitchFamily="2" charset="0"/>
                          <a:cs typeface="Times New Roman" panose="02020603050405020304" pitchFamily="18" charset="0"/>
                        </a:rPr>
                        <a:t>Samples 1,2,3</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endParaRPr lang="en-GB" sz="800">
                        <a:solidFill>
                          <a:srgbClr val="000000"/>
                        </a:solidFill>
                        <a:effectLst/>
                        <a:latin typeface="Montserrat" panose="00000500000000000000" pitchFamily="2"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endParaRPr lang="en-GB" sz="800">
                        <a:solidFill>
                          <a:srgbClr val="000000"/>
                        </a:solidFill>
                        <a:effectLst/>
                        <a:latin typeface="Montserrat" panose="00000500000000000000" pitchFamily="2"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53549073"/>
                  </a:ext>
                </a:extLst>
              </a:tr>
              <a:tr h="201461">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Filtered % 1</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85</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100</a:t>
                      </a:r>
                    </a:p>
                  </a:txBody>
                  <a:tcPr marL="68580" marR="68580" marT="0" marB="0">
                    <a:lnL>
                      <a:noFill/>
                    </a:lnL>
                    <a:lnR>
                      <a:noFill/>
                    </a:lnR>
                    <a:lnT>
                      <a:noFill/>
                    </a:lnT>
                    <a:lnB>
                      <a:noFill/>
                    </a:lnB>
                  </a:tcPr>
                </a:tc>
                <a:extLst>
                  <a:ext uri="{0D108BD9-81ED-4DB2-BD59-A6C34878D82A}">
                    <a16:rowId xmlns:a16="http://schemas.microsoft.com/office/drawing/2014/main" val="3116077586"/>
                  </a:ext>
                </a:extLst>
              </a:tr>
              <a:tr h="201461">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Filtered % 2</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100</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100</a:t>
                      </a:r>
                    </a:p>
                  </a:txBody>
                  <a:tcPr marL="68580" marR="68580" marT="0" marB="0">
                    <a:lnL>
                      <a:noFill/>
                    </a:lnL>
                    <a:lnR>
                      <a:noFill/>
                    </a:lnR>
                    <a:lnT>
                      <a:noFill/>
                    </a:lnT>
                    <a:lnB>
                      <a:noFill/>
                    </a:lnB>
                  </a:tcPr>
                </a:tc>
                <a:extLst>
                  <a:ext uri="{0D108BD9-81ED-4DB2-BD59-A6C34878D82A}">
                    <a16:rowId xmlns:a16="http://schemas.microsoft.com/office/drawing/2014/main" val="3754638059"/>
                  </a:ext>
                </a:extLst>
              </a:tr>
              <a:tr h="201461">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Filtered % 3</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100</a:t>
                      </a:r>
                    </a:p>
                  </a:txBody>
                  <a:tcPr marL="68580" marR="68580" marT="0" marB="0">
                    <a:lnL>
                      <a:noFill/>
                    </a:lnL>
                    <a:lnR>
                      <a:noFill/>
                    </a:lnR>
                    <a:lnT>
                      <a:noFill/>
                    </a:lnT>
                    <a:lnB>
                      <a:noFill/>
                    </a:lnB>
                  </a:tcPr>
                </a:tc>
                <a:tc>
                  <a:txBody>
                    <a:bodyPr/>
                    <a:lstStyle/>
                    <a:p>
                      <a:pPr algn="ctr">
                        <a:lnSpc>
                          <a:spcPct val="107000"/>
                        </a:lnSpc>
                        <a:spcAft>
                          <a:spcPts val="0"/>
                        </a:spcAft>
                      </a:pPr>
                      <a:r>
                        <a:rPr lang="en-GB" sz="80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100</a:t>
                      </a:r>
                    </a:p>
                  </a:txBody>
                  <a:tcPr marL="68580" marR="68580" marT="0" marB="0">
                    <a:lnL>
                      <a:noFill/>
                    </a:lnL>
                    <a:lnR>
                      <a:noFill/>
                    </a:lnR>
                    <a:lnT>
                      <a:noFill/>
                    </a:lnT>
                    <a:lnB>
                      <a:noFill/>
                    </a:lnB>
                  </a:tcPr>
                </a:tc>
                <a:extLst>
                  <a:ext uri="{0D108BD9-81ED-4DB2-BD59-A6C34878D82A}">
                    <a16:rowId xmlns:a16="http://schemas.microsoft.com/office/drawing/2014/main" val="855620623"/>
                  </a:ext>
                </a:extLst>
              </a:tr>
              <a:tr h="201461">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Recovery % 1</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116.5</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36.0</a:t>
                      </a:r>
                    </a:p>
                  </a:txBody>
                  <a:tcPr marL="68580" marR="68580" marT="0" marB="0">
                    <a:lnL>
                      <a:noFill/>
                    </a:lnL>
                    <a:lnR>
                      <a:noFill/>
                    </a:lnR>
                    <a:lnT>
                      <a:noFill/>
                    </a:lnT>
                    <a:lnB>
                      <a:noFill/>
                    </a:lnB>
                  </a:tcPr>
                </a:tc>
                <a:extLst>
                  <a:ext uri="{0D108BD9-81ED-4DB2-BD59-A6C34878D82A}">
                    <a16:rowId xmlns:a16="http://schemas.microsoft.com/office/drawing/2014/main" val="880969099"/>
                  </a:ext>
                </a:extLst>
              </a:tr>
              <a:tr h="201461">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Recovery % 2</a:t>
                      </a:r>
                    </a:p>
                  </a:txBody>
                  <a:tcPr marL="68580" marR="68580" marT="0" marB="0">
                    <a:lnL>
                      <a:noFill/>
                    </a:lnL>
                    <a:lnR>
                      <a:noFill/>
                    </a:lnR>
                    <a:lnT>
                      <a:noFill/>
                    </a:lnT>
                    <a:lnB>
                      <a:noFill/>
                    </a:lnB>
                  </a:tcPr>
                </a:tc>
                <a:tc>
                  <a:txBody>
                    <a:bodyPr/>
                    <a:lstStyle/>
                    <a:p>
                      <a:pPr algn="ctr">
                        <a:lnSpc>
                          <a:spcPct val="107000"/>
                        </a:lnSpc>
                        <a:spcAft>
                          <a:spcPts val="0"/>
                        </a:spcAft>
                      </a:pPr>
                      <a:r>
                        <a:rPr lang="en-GB" sz="80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121.5</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18.0</a:t>
                      </a:r>
                    </a:p>
                  </a:txBody>
                  <a:tcPr marL="68580" marR="68580" marT="0" marB="0">
                    <a:lnL>
                      <a:noFill/>
                    </a:lnL>
                    <a:lnR>
                      <a:noFill/>
                    </a:lnR>
                    <a:lnT>
                      <a:noFill/>
                    </a:lnT>
                    <a:lnB>
                      <a:noFill/>
                    </a:lnB>
                  </a:tcPr>
                </a:tc>
                <a:extLst>
                  <a:ext uri="{0D108BD9-81ED-4DB2-BD59-A6C34878D82A}">
                    <a16:rowId xmlns:a16="http://schemas.microsoft.com/office/drawing/2014/main" val="2311884834"/>
                  </a:ext>
                </a:extLst>
              </a:tr>
              <a:tr h="201461">
                <a:tc>
                  <a:txBody>
                    <a:bodyPr/>
                    <a:lstStyle/>
                    <a:p>
                      <a:pPr algn="ctr">
                        <a:lnSpc>
                          <a:spcPct val="107000"/>
                        </a:lnSpc>
                        <a:spcAft>
                          <a:spcPts val="0"/>
                        </a:spcAft>
                      </a:pPr>
                      <a:r>
                        <a:rPr lang="en-GB" sz="80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Recovery % 3</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98.1</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18.0</a:t>
                      </a:r>
                    </a:p>
                  </a:txBody>
                  <a:tcPr marL="68580" marR="68580" marT="0" marB="0">
                    <a:lnL>
                      <a:noFill/>
                    </a:lnL>
                    <a:lnR>
                      <a:noFill/>
                    </a:lnR>
                    <a:lnT>
                      <a:noFill/>
                    </a:lnT>
                    <a:lnB>
                      <a:noFill/>
                    </a:lnB>
                  </a:tcPr>
                </a:tc>
                <a:extLst>
                  <a:ext uri="{0D108BD9-81ED-4DB2-BD59-A6C34878D82A}">
                    <a16:rowId xmlns:a16="http://schemas.microsoft.com/office/drawing/2014/main" val="2887541554"/>
                  </a:ext>
                </a:extLst>
              </a:tr>
              <a:tr h="201461">
                <a:tc>
                  <a:txBody>
                    <a:bodyPr/>
                    <a:lstStyle/>
                    <a:p>
                      <a:pPr algn="ctr">
                        <a:lnSpc>
                          <a:spcPct val="107000"/>
                        </a:lnSpc>
                        <a:spcAft>
                          <a:spcPts val="0"/>
                        </a:spcAft>
                      </a:pPr>
                      <a:r>
                        <a:rPr lang="en-GB" sz="80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C-Factor 1</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165.0</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60.0</a:t>
                      </a:r>
                    </a:p>
                  </a:txBody>
                  <a:tcPr marL="68580" marR="68580" marT="0" marB="0">
                    <a:lnL>
                      <a:noFill/>
                    </a:lnL>
                    <a:lnR>
                      <a:noFill/>
                    </a:lnR>
                    <a:lnT>
                      <a:noFill/>
                    </a:lnT>
                    <a:lnB>
                      <a:noFill/>
                    </a:lnB>
                  </a:tcPr>
                </a:tc>
                <a:extLst>
                  <a:ext uri="{0D108BD9-81ED-4DB2-BD59-A6C34878D82A}">
                    <a16:rowId xmlns:a16="http://schemas.microsoft.com/office/drawing/2014/main" val="2050924333"/>
                  </a:ext>
                </a:extLst>
              </a:tr>
              <a:tr h="201461">
                <a:tc>
                  <a:txBody>
                    <a:bodyPr/>
                    <a:lstStyle/>
                    <a:p>
                      <a:pPr algn="ctr">
                        <a:lnSpc>
                          <a:spcPct val="107000"/>
                        </a:lnSpc>
                        <a:spcAft>
                          <a:spcPts val="0"/>
                        </a:spcAft>
                      </a:pPr>
                      <a:r>
                        <a:rPr lang="en-GB" sz="80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C-Factor 2</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202.5</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30.0</a:t>
                      </a:r>
                    </a:p>
                  </a:txBody>
                  <a:tcPr marL="68580" marR="68580" marT="0" marB="0">
                    <a:lnL>
                      <a:noFill/>
                    </a:lnL>
                    <a:lnR>
                      <a:noFill/>
                    </a:lnR>
                    <a:lnT>
                      <a:noFill/>
                    </a:lnT>
                    <a:lnB>
                      <a:noFill/>
                    </a:lnB>
                  </a:tcPr>
                </a:tc>
                <a:extLst>
                  <a:ext uri="{0D108BD9-81ED-4DB2-BD59-A6C34878D82A}">
                    <a16:rowId xmlns:a16="http://schemas.microsoft.com/office/drawing/2014/main" val="329581070"/>
                  </a:ext>
                </a:extLst>
              </a:tr>
              <a:tr h="201461">
                <a:tc>
                  <a:txBody>
                    <a:bodyPr/>
                    <a:lstStyle/>
                    <a:p>
                      <a:pPr algn="ctr">
                        <a:lnSpc>
                          <a:spcPct val="107000"/>
                        </a:lnSpc>
                        <a:spcAft>
                          <a:spcPts val="0"/>
                        </a:spcAft>
                      </a:pPr>
                      <a:r>
                        <a:rPr lang="en-GB" sz="80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C-Factor 3</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163.5</a:t>
                      </a:r>
                    </a:p>
                  </a:txBody>
                  <a:tcPr marL="68580" marR="68580" marT="0" marB="0">
                    <a:lnL>
                      <a:noFill/>
                    </a:lnL>
                    <a:lnR>
                      <a:noFill/>
                    </a:lnR>
                    <a:lnT>
                      <a:noFill/>
                    </a:lnT>
                    <a:lnB>
                      <a:noFill/>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30.0</a:t>
                      </a:r>
                    </a:p>
                  </a:txBody>
                  <a:tcPr marL="68580" marR="68580" marT="0" marB="0">
                    <a:lnL>
                      <a:noFill/>
                    </a:lnL>
                    <a:lnR>
                      <a:noFill/>
                    </a:lnR>
                    <a:lnT>
                      <a:noFill/>
                    </a:lnT>
                    <a:lnB>
                      <a:noFill/>
                    </a:lnB>
                  </a:tcPr>
                </a:tc>
                <a:extLst>
                  <a:ext uri="{0D108BD9-81ED-4DB2-BD59-A6C34878D82A}">
                    <a16:rowId xmlns:a16="http://schemas.microsoft.com/office/drawing/2014/main" val="2784013407"/>
                  </a:ext>
                </a:extLst>
              </a:tr>
              <a:tr h="201461">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3210358"/>
                  </a:ext>
                </a:extLst>
              </a:tr>
            </a:tbl>
          </a:graphicData>
        </a:graphic>
      </p:graphicFrame>
      <p:pic>
        <p:nvPicPr>
          <p:cNvPr id="38" name="Picture 27" descr="A group of test tubes&#10;&#10;Description automatically generated with medium confidence">
            <a:extLst>
              <a:ext uri="{FF2B5EF4-FFF2-40B4-BE49-F238E27FC236}">
                <a16:creationId xmlns:a16="http://schemas.microsoft.com/office/drawing/2014/main" id="{9CD00729-41D3-4B42-BDBE-C3A09FF72668}"/>
              </a:ext>
            </a:extLst>
          </p:cNvPr>
          <p:cNvPicPr>
            <a:picLocks noChangeAspect="1" noChangeArrowheads="1"/>
          </p:cNvPicPr>
          <p:nvPr/>
        </p:nvPicPr>
        <p:blipFill rotWithShape="1">
          <a:blip r:embed="rId5">
            <a:clrChange>
              <a:clrFrom>
                <a:srgbClr val="FF0000"/>
              </a:clrFrom>
              <a:clrTo>
                <a:srgbClr val="FF0000">
                  <a:alpha val="0"/>
                </a:srgbClr>
              </a:clrTo>
            </a:clrChange>
            <a:extLst>
              <a:ext uri="{28A0092B-C50C-407E-A947-70E740481C1C}">
                <a14:useLocalDpi xmlns:a14="http://schemas.microsoft.com/office/drawing/2010/main" val="0"/>
              </a:ext>
            </a:extLst>
          </a:blip>
          <a:srcRect l="53663" b="3568"/>
          <a:stretch/>
        </p:blipFill>
        <p:spPr bwMode="auto">
          <a:xfrm>
            <a:off x="4257406" y="7488304"/>
            <a:ext cx="929350" cy="1171436"/>
          </a:xfrm>
          <a:prstGeom prst="rect">
            <a:avLst/>
          </a:prstGeom>
          <a:solidFill>
            <a:schemeClr val="tx1"/>
          </a:solidFill>
          <a:effectLst>
            <a:outerShdw blurRad="50800" dist="38100" dir="2700000" algn="tl" rotWithShape="0">
              <a:prstClr val="black">
                <a:alpha val="40000"/>
              </a:prstClr>
            </a:outerShdw>
          </a:effectLst>
        </p:spPr>
      </p:pic>
      <p:sp>
        <p:nvSpPr>
          <p:cNvPr id="39" name="CuadroTexto 38">
            <a:extLst>
              <a:ext uri="{FF2B5EF4-FFF2-40B4-BE49-F238E27FC236}">
                <a16:creationId xmlns:a16="http://schemas.microsoft.com/office/drawing/2014/main" id="{609CC483-5D43-4EC2-83F6-50A494383085}"/>
              </a:ext>
            </a:extLst>
          </p:cNvPr>
          <p:cNvSpPr txBox="1"/>
          <p:nvPr/>
        </p:nvSpPr>
        <p:spPr>
          <a:xfrm>
            <a:off x="3512803" y="2881567"/>
            <a:ext cx="2440096" cy="502573"/>
          </a:xfrm>
          <a:prstGeom prst="rect">
            <a:avLst/>
          </a:prstGeom>
          <a:noFill/>
        </p:spPr>
        <p:txBody>
          <a:bodyPr wrap="square">
            <a:spAutoFit/>
          </a:bodyPr>
          <a:lstStyle/>
          <a:p>
            <a:pPr>
              <a:lnSpc>
                <a:spcPct val="170000"/>
              </a:lnSpc>
              <a:spcBef>
                <a:spcPct val="0"/>
              </a:spcBef>
              <a:spcAft>
                <a:spcPts val="600"/>
              </a:spcAft>
            </a:pPr>
            <a:r>
              <a:rPr lang="en-US" sz="1800" i="1" kern="1200" dirty="0">
                <a:solidFill>
                  <a:srgbClr val="5E8D2D"/>
                </a:solidFill>
                <a:latin typeface="Montserrat" panose="00000500000000000000" pitchFamily="2" charset="0"/>
                <a:ea typeface="+mj-ea"/>
                <a:cs typeface="Myanmar Text" panose="020B0502040204020203" pitchFamily="34" charset="0"/>
              </a:rPr>
              <a:t>Bacteria recovery</a:t>
            </a:r>
          </a:p>
        </p:txBody>
      </p:sp>
      <p:sp>
        <p:nvSpPr>
          <p:cNvPr id="46" name="CuadroTexto 45">
            <a:extLst>
              <a:ext uri="{FF2B5EF4-FFF2-40B4-BE49-F238E27FC236}">
                <a16:creationId xmlns:a16="http://schemas.microsoft.com/office/drawing/2014/main" id="{F93F5455-A00E-4195-B2C9-F9CDCAB7EB12}"/>
              </a:ext>
            </a:extLst>
          </p:cNvPr>
          <p:cNvSpPr txBox="1"/>
          <p:nvPr/>
        </p:nvSpPr>
        <p:spPr>
          <a:xfrm>
            <a:off x="145477" y="6116170"/>
            <a:ext cx="3596653" cy="369332"/>
          </a:xfrm>
          <a:prstGeom prst="rect">
            <a:avLst/>
          </a:prstGeom>
          <a:noFill/>
        </p:spPr>
        <p:txBody>
          <a:bodyPr wrap="square">
            <a:spAutoFit/>
          </a:bodyPr>
          <a:lstStyle/>
          <a:p>
            <a:r>
              <a:rPr lang="en-GB" sz="900" i="1" dirty="0">
                <a:latin typeface="Montserrat" panose="00000500000000000000" pitchFamily="2" charset="0"/>
                <a:ea typeface="+mj-ea"/>
                <a:cs typeface="Myanmar Text" panose="020B0502040204020203" pitchFamily="34" charset="0"/>
              </a:rPr>
              <a:t>Real samples from beaches, deltas and inland waters,</a:t>
            </a:r>
          </a:p>
          <a:p>
            <a:r>
              <a:rPr lang="en-GB" sz="900" i="1" dirty="0">
                <a:latin typeface="Montserrat" panose="00000500000000000000" pitchFamily="2" charset="0"/>
                <a:ea typeface="+mj-ea"/>
                <a:cs typeface="Myanmar Text" panose="020B0502040204020203" pitchFamily="34" charset="0"/>
              </a:rPr>
              <a:t>Including fresh, water, sea water and brackish waters </a:t>
            </a:r>
            <a:endParaRPr lang="es-ES" sz="900" i="1" dirty="0"/>
          </a:p>
        </p:txBody>
      </p:sp>
      <p:sp>
        <p:nvSpPr>
          <p:cNvPr id="49" name="CuadroTexto 48">
            <a:extLst>
              <a:ext uri="{FF2B5EF4-FFF2-40B4-BE49-F238E27FC236}">
                <a16:creationId xmlns:a16="http://schemas.microsoft.com/office/drawing/2014/main" id="{A0E28795-1328-4188-A58A-200AD92985AF}"/>
              </a:ext>
            </a:extLst>
          </p:cNvPr>
          <p:cNvSpPr txBox="1"/>
          <p:nvPr/>
        </p:nvSpPr>
        <p:spPr>
          <a:xfrm>
            <a:off x="4173418" y="8697955"/>
            <a:ext cx="2120580" cy="784830"/>
          </a:xfrm>
          <a:prstGeom prst="rect">
            <a:avLst/>
          </a:prstGeom>
          <a:noFill/>
        </p:spPr>
        <p:txBody>
          <a:bodyPr wrap="square">
            <a:spAutoFit/>
          </a:bodyPr>
          <a:lstStyle/>
          <a:p>
            <a:pPr algn="just"/>
            <a:r>
              <a:rPr lang="en-GB" sz="900" i="1" dirty="0">
                <a:latin typeface="Montserrat" panose="00000500000000000000" pitchFamily="2" charset="0"/>
                <a:ea typeface="+mj-ea"/>
                <a:cs typeface="Myanmar Text" panose="020B0502040204020203" pitchFamily="34" charset="0"/>
              </a:rPr>
              <a:t>Experiment setup (up). Eluted samples and raw samples – turbidity comparison (bottom) with sea water on the left (MZB) and brackish on the right (DPL). </a:t>
            </a:r>
            <a:endParaRPr lang="es-ES" sz="900" i="1" dirty="0"/>
          </a:p>
        </p:txBody>
      </p:sp>
      <p:sp>
        <p:nvSpPr>
          <p:cNvPr id="54" name="CuadroTexto 53">
            <a:extLst>
              <a:ext uri="{FF2B5EF4-FFF2-40B4-BE49-F238E27FC236}">
                <a16:creationId xmlns:a16="http://schemas.microsoft.com/office/drawing/2014/main" id="{7B2F2122-6E2F-4965-AC61-252FEC665033}"/>
              </a:ext>
            </a:extLst>
          </p:cNvPr>
          <p:cNvSpPr txBox="1"/>
          <p:nvPr/>
        </p:nvSpPr>
        <p:spPr>
          <a:xfrm>
            <a:off x="3463022" y="5833540"/>
            <a:ext cx="2790102" cy="369332"/>
          </a:xfrm>
          <a:prstGeom prst="rect">
            <a:avLst/>
          </a:prstGeom>
          <a:noFill/>
        </p:spPr>
        <p:txBody>
          <a:bodyPr wrap="square">
            <a:spAutoFit/>
          </a:bodyPr>
          <a:lstStyle/>
          <a:p>
            <a:r>
              <a:rPr lang="en-GB" sz="900" i="1" dirty="0">
                <a:latin typeface="Montserrat" panose="00000500000000000000" pitchFamily="2" charset="0"/>
                <a:ea typeface="+mj-ea"/>
                <a:cs typeface="Myanmar Text" panose="020B0502040204020203" pitchFamily="34" charset="0"/>
              </a:rPr>
              <a:t>Recovery rates have been measured by IDEXX Colilert ® and </a:t>
            </a:r>
            <a:r>
              <a:rPr lang="en-GB" sz="900" i="1" dirty="0" err="1">
                <a:latin typeface="Montserrat" panose="00000500000000000000" pitchFamily="2" charset="0"/>
                <a:ea typeface="+mj-ea"/>
                <a:cs typeface="Myanmar Text" panose="020B0502040204020203" pitchFamily="34" charset="0"/>
              </a:rPr>
              <a:t>Enterolert</a:t>
            </a:r>
            <a:r>
              <a:rPr lang="en-GB" sz="900" i="1" dirty="0">
                <a:latin typeface="Montserrat" panose="00000500000000000000" pitchFamily="2" charset="0"/>
                <a:ea typeface="+mj-ea"/>
                <a:cs typeface="Myanmar Text" panose="020B0502040204020203" pitchFamily="34" charset="0"/>
              </a:rPr>
              <a:t> ®. </a:t>
            </a:r>
            <a:endParaRPr lang="es-ES" sz="900" i="1" dirty="0"/>
          </a:p>
        </p:txBody>
      </p:sp>
      <p:sp>
        <p:nvSpPr>
          <p:cNvPr id="60" name="CuadroTexto 59">
            <a:extLst>
              <a:ext uri="{FF2B5EF4-FFF2-40B4-BE49-F238E27FC236}">
                <a16:creationId xmlns:a16="http://schemas.microsoft.com/office/drawing/2014/main" id="{5D5BA0DA-7690-4D7A-A3DA-1BF53DA6F7A6}"/>
              </a:ext>
            </a:extLst>
          </p:cNvPr>
          <p:cNvSpPr txBox="1"/>
          <p:nvPr/>
        </p:nvSpPr>
        <p:spPr>
          <a:xfrm>
            <a:off x="6803078" y="5931332"/>
            <a:ext cx="5592016" cy="1069075"/>
          </a:xfrm>
          <a:prstGeom prst="rect">
            <a:avLst/>
          </a:prstGeom>
          <a:noFill/>
        </p:spPr>
        <p:txBody>
          <a:bodyPr wrap="square">
            <a:spAutoFit/>
          </a:bodyPr>
          <a:lstStyle/>
          <a:p>
            <a:pPr algn="just">
              <a:lnSpc>
                <a:spcPct val="107000"/>
              </a:lnSpc>
              <a:spcAft>
                <a:spcPts val="800"/>
              </a:spcAft>
            </a:pPr>
            <a:r>
              <a:rPr lang="en-GB" sz="12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The SX-CON concentrator has been tested processing real samples from </a:t>
            </a:r>
            <a:r>
              <a:rPr lang="en-GB"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bathing waters, coastal and inland waters </a:t>
            </a:r>
            <a:r>
              <a:rPr lang="en-GB" sz="12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in a high salinity range (including fresh, brackish and sea water)</a:t>
            </a:r>
            <a:r>
              <a:rPr lang="en-GB" sz="12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 by analysing the concentrator factor achieved for each </a:t>
            </a:r>
            <a:r>
              <a:rPr lang="en-GB"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target bathing class (</a:t>
            </a:r>
            <a:r>
              <a:rPr lang="en-GB" sz="1200" dirty="0" err="1">
                <a:solidFill>
                  <a:schemeClr val="bg1"/>
                </a:solidFill>
                <a:latin typeface="Montserrat" panose="00000500000000000000" pitchFamily="2" charset="0"/>
                <a:ea typeface="Calibri" panose="020F0502020204030204" pitchFamily="34" charset="0"/>
                <a:cs typeface="Times New Roman" panose="02020603050405020304" pitchFamily="18" charset="0"/>
              </a:rPr>
              <a:t>E.Coli</a:t>
            </a:r>
            <a:r>
              <a:rPr lang="en-GB" sz="1200" dirty="0">
                <a:solidFill>
                  <a:schemeClr val="bg1"/>
                </a:solidFill>
                <a:latin typeface="Montserrat" panose="00000500000000000000" pitchFamily="2" charset="0"/>
                <a:ea typeface="Calibri" panose="020F0502020204030204" pitchFamily="34" charset="0"/>
                <a:cs typeface="Times New Roman" panose="02020603050405020304" pitchFamily="18" charset="0"/>
              </a:rPr>
              <a:t> , Enterococci and phytoplankton) in each relevant water matrix. </a:t>
            </a:r>
          </a:p>
        </p:txBody>
      </p:sp>
      <p:sp>
        <p:nvSpPr>
          <p:cNvPr id="64" name="CuadroTexto 63">
            <a:extLst>
              <a:ext uri="{FF2B5EF4-FFF2-40B4-BE49-F238E27FC236}">
                <a16:creationId xmlns:a16="http://schemas.microsoft.com/office/drawing/2014/main" id="{C6BB7395-0E7A-4270-B068-8383F19755B4}"/>
              </a:ext>
            </a:extLst>
          </p:cNvPr>
          <p:cNvSpPr txBox="1"/>
          <p:nvPr/>
        </p:nvSpPr>
        <p:spPr>
          <a:xfrm>
            <a:off x="8176445" y="7101596"/>
            <a:ext cx="4263587" cy="2159758"/>
          </a:xfrm>
          <a:prstGeom prst="rect">
            <a:avLst/>
          </a:prstGeom>
          <a:noFill/>
        </p:spPr>
        <p:txBody>
          <a:bodyPr wrap="square">
            <a:spAutoFit/>
          </a:bodyPr>
          <a:lstStyle/>
          <a:p>
            <a:pPr algn="just">
              <a:lnSpc>
                <a:spcPct val="107000"/>
              </a:lnSpc>
              <a:spcAft>
                <a:spcPts val="800"/>
              </a:spcAft>
            </a:pPr>
            <a:r>
              <a:rPr lang="en-GB" sz="1200" i="1" dirty="0">
                <a:solidFill>
                  <a:schemeClr val="bg1"/>
                </a:solidFill>
                <a:latin typeface="Montserrat" panose="00000500000000000000" pitchFamily="2" charset="0"/>
                <a:cs typeface="Times New Roman" panose="02020603050405020304" pitchFamily="18" charset="0"/>
              </a:rPr>
              <a:t>“SX-CON has been found suitable for any kind of targeted bathing water matrix  providing concentration factors from x50 up to x255 by processing 1 </a:t>
            </a:r>
            <a:r>
              <a:rPr lang="en-GB" sz="1200" i="1" dirty="0" err="1">
                <a:solidFill>
                  <a:schemeClr val="bg1"/>
                </a:solidFill>
                <a:latin typeface="Montserrat" panose="00000500000000000000" pitchFamily="2" charset="0"/>
                <a:cs typeface="Times New Roman" panose="02020603050405020304" pitchFamily="18" charset="0"/>
              </a:rPr>
              <a:t>liter</a:t>
            </a:r>
            <a:r>
              <a:rPr lang="en-GB" sz="1200" i="1" dirty="0">
                <a:solidFill>
                  <a:schemeClr val="bg1"/>
                </a:solidFill>
                <a:latin typeface="Montserrat" panose="00000500000000000000" pitchFamily="2" charset="0"/>
                <a:cs typeface="Times New Roman" panose="02020603050405020304" pitchFamily="18" charset="0"/>
              </a:rPr>
              <a:t> in 10 minutes per sample.  </a:t>
            </a:r>
          </a:p>
          <a:p>
            <a:pPr algn="just">
              <a:lnSpc>
                <a:spcPct val="107000"/>
              </a:lnSpc>
              <a:spcAft>
                <a:spcPts val="800"/>
              </a:spcAft>
            </a:pPr>
            <a:r>
              <a:rPr lang="en-GB" sz="1200" i="1" dirty="0">
                <a:solidFill>
                  <a:schemeClr val="bg1"/>
                </a:solidFill>
                <a:latin typeface="Montserrat" panose="00000500000000000000" pitchFamily="2" charset="0"/>
                <a:cs typeface="Times New Roman" panose="02020603050405020304" pitchFamily="18" charset="0"/>
              </a:rPr>
              <a:t>This proof of concept enables the use of SX-CON to reduce time to test result, increase representativeness and sensitivity of standard analysis, including Defined Substrate Technology (DST) or standard culture assessment., performed continuously  by bathing water quality authorities.”</a:t>
            </a:r>
            <a:endParaRPr lang="es-ES" sz="1200" i="1" dirty="0">
              <a:solidFill>
                <a:schemeClr val="bg1"/>
              </a:solidFill>
              <a:latin typeface="Montserrat" panose="00000500000000000000" pitchFamily="2" charset="0"/>
              <a:cs typeface="Times New Roman" panose="02020603050405020304" pitchFamily="18" charset="0"/>
            </a:endParaRPr>
          </a:p>
        </p:txBody>
      </p:sp>
      <p:pic>
        <p:nvPicPr>
          <p:cNvPr id="31" name="Picture 25" descr="A close-up of a flower&#10;&#10;Description automatically generated with low confidence">
            <a:extLst>
              <a:ext uri="{FF2B5EF4-FFF2-40B4-BE49-F238E27FC236}">
                <a16:creationId xmlns:a16="http://schemas.microsoft.com/office/drawing/2014/main" id="{813F302F-B9CB-481E-A61D-0C7F52E2610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2906" y="2116985"/>
            <a:ext cx="3354348" cy="3118369"/>
          </a:xfrm>
          <a:prstGeom prst="rect">
            <a:avLst/>
          </a:prstGeom>
          <a:noFill/>
          <a:ln>
            <a:noFill/>
          </a:ln>
          <a:effectLst>
            <a:outerShdw blurRad="50800" dist="38100" dir="2700000" algn="tl" rotWithShape="0">
              <a:prstClr val="black">
                <a:alpha val="40000"/>
              </a:prstClr>
            </a:outerShdw>
          </a:effectLst>
        </p:spPr>
      </p:pic>
      <p:sp>
        <p:nvSpPr>
          <p:cNvPr id="32" name="Content Placeholder 2">
            <a:extLst>
              <a:ext uri="{FF2B5EF4-FFF2-40B4-BE49-F238E27FC236}">
                <a16:creationId xmlns:a16="http://schemas.microsoft.com/office/drawing/2014/main" id="{BAFBC640-CB9A-4499-96FE-11241DD54CC8}"/>
              </a:ext>
            </a:extLst>
          </p:cNvPr>
          <p:cNvSpPr txBox="1">
            <a:spLocks/>
          </p:cNvSpPr>
          <p:nvPr/>
        </p:nvSpPr>
        <p:spPr>
          <a:xfrm>
            <a:off x="6780750" y="5238149"/>
            <a:ext cx="3376504" cy="1146823"/>
          </a:xfrm>
          <a:prstGeom prst="rect">
            <a:avLst/>
          </a:prstGeom>
        </p:spPr>
        <p:txBody>
          <a:bodyPr vert="horz" lIns="91440" tIns="45720" rIns="91440" bIns="45720" rtlCol="0">
            <a:normAutofit/>
          </a:bodyPr>
          <a:lstStyle>
            <a:lvl1pPr marL="0" indent="0" algn="ctr" defTabSz="1280160" rtl="0" eaLnBrk="1" latinLnBrk="0" hangingPunct="1">
              <a:lnSpc>
                <a:spcPct val="90000"/>
              </a:lnSpc>
              <a:spcBef>
                <a:spcPts val="1400"/>
              </a:spcBef>
              <a:buFont typeface="Arial" panose="020B0604020202020204" pitchFamily="34" charset="0"/>
              <a:buNone/>
              <a:defRPr sz="3360" kern="1200">
                <a:solidFill>
                  <a:schemeClr val="tx1"/>
                </a:solidFill>
                <a:latin typeface="+mn-lt"/>
                <a:ea typeface="+mn-ea"/>
                <a:cs typeface="+mn-cs"/>
              </a:defRPr>
            </a:lvl1pPr>
            <a:lvl2pPr marL="640080" indent="0" algn="ctr" defTabSz="1280160" rtl="0" eaLnBrk="1" latinLnBrk="0" hangingPunct="1">
              <a:lnSpc>
                <a:spcPct val="90000"/>
              </a:lnSpc>
              <a:spcBef>
                <a:spcPts val="700"/>
              </a:spcBef>
              <a:buFont typeface="Arial" panose="020B0604020202020204" pitchFamily="34" charset="0"/>
              <a:buNone/>
              <a:defRPr sz="2800" kern="1200">
                <a:solidFill>
                  <a:schemeClr val="tx1"/>
                </a:solidFill>
                <a:latin typeface="+mn-lt"/>
                <a:ea typeface="+mn-ea"/>
                <a:cs typeface="+mn-cs"/>
              </a:defRPr>
            </a:lvl2pPr>
            <a:lvl3pPr marL="1280160" indent="0" algn="ctr" defTabSz="1280160" rtl="0" eaLnBrk="1" latinLnBrk="0" hangingPunct="1">
              <a:lnSpc>
                <a:spcPct val="90000"/>
              </a:lnSpc>
              <a:spcBef>
                <a:spcPts val="700"/>
              </a:spcBef>
              <a:buFont typeface="Arial" panose="020B0604020202020204" pitchFamily="34" charset="0"/>
              <a:buNone/>
              <a:defRPr sz="2520" kern="1200">
                <a:solidFill>
                  <a:schemeClr val="tx1"/>
                </a:solidFill>
                <a:latin typeface="+mn-lt"/>
                <a:ea typeface="+mn-ea"/>
                <a:cs typeface="+mn-cs"/>
              </a:defRPr>
            </a:lvl3pPr>
            <a:lvl4pPr marL="192024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4pPr>
            <a:lvl5pPr marL="256032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5pPr>
            <a:lvl6pPr marL="320040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6pPr>
            <a:lvl7pPr marL="384048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7pPr>
            <a:lvl8pPr marL="448056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8pPr>
            <a:lvl9pPr marL="5120640" indent="0" algn="ctr" defTabSz="1280160" rtl="0" eaLnBrk="1" latinLnBrk="0" hangingPunct="1">
              <a:lnSpc>
                <a:spcPct val="90000"/>
              </a:lnSpc>
              <a:spcBef>
                <a:spcPts val="700"/>
              </a:spcBef>
              <a:buFont typeface="Arial" panose="020B0604020202020204" pitchFamily="34" charset="0"/>
              <a:buNone/>
              <a:defRPr sz="2240" kern="1200">
                <a:solidFill>
                  <a:schemeClr val="tx1"/>
                </a:solidFill>
                <a:latin typeface="+mn-lt"/>
                <a:ea typeface="+mn-ea"/>
                <a:cs typeface="+mn-cs"/>
              </a:defRPr>
            </a:lvl9pPr>
          </a:lstStyle>
          <a:p>
            <a:pPr algn="just"/>
            <a:r>
              <a:rPr lang="en-GB" sz="800" i="1" dirty="0">
                <a:solidFill>
                  <a:schemeClr val="bg1"/>
                </a:solidFill>
                <a:latin typeface="Montserrat" panose="00000500000000000000" pitchFamily="2" charset="0"/>
                <a:ea typeface="+mj-ea"/>
                <a:cs typeface="Myanmar Text" panose="020B0502040204020203" pitchFamily="34" charset="0"/>
              </a:rPr>
              <a:t>Figure showing a microscope image (x40 objective, phase contrast microscope) of the stock sample of phytoplankton containing </a:t>
            </a:r>
            <a:r>
              <a:rPr lang="en-GB" sz="800" b="1" i="1" dirty="0" err="1">
                <a:solidFill>
                  <a:schemeClr val="bg1"/>
                </a:solidFill>
                <a:latin typeface="Montserrat" panose="00000500000000000000" pitchFamily="2" charset="0"/>
                <a:ea typeface="+mj-ea"/>
                <a:cs typeface="Myanmar Text" panose="020B0502040204020203" pitchFamily="34" charset="0"/>
              </a:rPr>
              <a:t>Nannochloropsis</a:t>
            </a:r>
            <a:r>
              <a:rPr lang="en-GB" sz="800" b="1" i="1" dirty="0">
                <a:solidFill>
                  <a:schemeClr val="bg1"/>
                </a:solidFill>
                <a:latin typeface="Montserrat" panose="00000500000000000000" pitchFamily="2" charset="0"/>
                <a:ea typeface="+mj-ea"/>
                <a:cs typeface="Myanmar Text" panose="020B0502040204020203" pitchFamily="34" charset="0"/>
              </a:rPr>
              <a:t> </a:t>
            </a:r>
            <a:r>
              <a:rPr lang="en-GB" sz="800" i="1" dirty="0" err="1">
                <a:solidFill>
                  <a:schemeClr val="bg1"/>
                </a:solidFill>
                <a:latin typeface="Montserrat" panose="00000500000000000000" pitchFamily="2" charset="0"/>
                <a:ea typeface="+mj-ea"/>
                <a:cs typeface="Myanmar Text" panose="020B0502040204020203" pitchFamily="34" charset="0"/>
              </a:rPr>
              <a:t>gaditana</a:t>
            </a:r>
            <a:r>
              <a:rPr lang="en-GB" sz="800" i="1" dirty="0">
                <a:solidFill>
                  <a:schemeClr val="bg1"/>
                </a:solidFill>
                <a:latin typeface="Montserrat" panose="00000500000000000000" pitchFamily="2" charset="0"/>
                <a:ea typeface="+mj-ea"/>
                <a:cs typeface="Myanmar Text" panose="020B0502040204020203" pitchFamily="34" charset="0"/>
              </a:rPr>
              <a:t> (50%) size range 1-5 µm and </a:t>
            </a:r>
            <a:r>
              <a:rPr lang="en-GB" sz="800" b="1" i="1" dirty="0" err="1">
                <a:solidFill>
                  <a:schemeClr val="bg1"/>
                </a:solidFill>
                <a:latin typeface="Montserrat" panose="00000500000000000000" pitchFamily="2" charset="0"/>
                <a:ea typeface="+mj-ea"/>
                <a:cs typeface="Myanmar Text" panose="020B0502040204020203" pitchFamily="34" charset="0"/>
              </a:rPr>
              <a:t>Tetraselmis</a:t>
            </a:r>
            <a:r>
              <a:rPr lang="en-GB" sz="800" i="1" dirty="0">
                <a:solidFill>
                  <a:schemeClr val="bg1"/>
                </a:solidFill>
                <a:latin typeface="Montserrat" panose="00000500000000000000" pitchFamily="2" charset="0"/>
                <a:ea typeface="+mj-ea"/>
                <a:cs typeface="Myanmar Text" panose="020B0502040204020203" pitchFamily="34" charset="0"/>
              </a:rPr>
              <a:t> </a:t>
            </a:r>
            <a:r>
              <a:rPr lang="en-GB" sz="800" i="1" dirty="0" err="1">
                <a:solidFill>
                  <a:schemeClr val="bg1"/>
                </a:solidFill>
                <a:latin typeface="Montserrat" panose="00000500000000000000" pitchFamily="2" charset="0"/>
                <a:ea typeface="+mj-ea"/>
                <a:cs typeface="Myanmar Text" panose="020B0502040204020203" pitchFamily="34" charset="0"/>
              </a:rPr>
              <a:t>sueccia</a:t>
            </a:r>
            <a:r>
              <a:rPr lang="en-GB" sz="800" i="1" dirty="0">
                <a:solidFill>
                  <a:schemeClr val="bg1"/>
                </a:solidFill>
                <a:latin typeface="Montserrat" panose="00000500000000000000" pitchFamily="2" charset="0"/>
                <a:ea typeface="+mj-ea"/>
                <a:cs typeface="Myanmar Text" panose="020B0502040204020203" pitchFamily="34" charset="0"/>
              </a:rPr>
              <a:t> (50%) size range 3.5-25 µm.</a:t>
            </a:r>
          </a:p>
        </p:txBody>
      </p:sp>
      <p:graphicFrame>
        <p:nvGraphicFramePr>
          <p:cNvPr id="33" name="Tabla 32">
            <a:extLst>
              <a:ext uri="{FF2B5EF4-FFF2-40B4-BE49-F238E27FC236}">
                <a16:creationId xmlns:a16="http://schemas.microsoft.com/office/drawing/2014/main" id="{3E08F3B0-0700-4005-91E7-5546CB6557FB}"/>
              </a:ext>
            </a:extLst>
          </p:cNvPr>
          <p:cNvGraphicFramePr>
            <a:graphicFrameLocks noGrp="1"/>
          </p:cNvGraphicFramePr>
          <p:nvPr>
            <p:extLst>
              <p:ext uri="{D42A27DB-BD31-4B8C-83A1-F6EECF244321}">
                <p14:modId xmlns:p14="http://schemas.microsoft.com/office/powerpoint/2010/main" val="3094208574"/>
              </p:ext>
            </p:extLst>
          </p:nvPr>
        </p:nvGraphicFramePr>
        <p:xfrm>
          <a:off x="10444245" y="2057633"/>
          <a:ext cx="1883424" cy="3177731"/>
        </p:xfrm>
        <a:graphic>
          <a:graphicData uri="http://schemas.openxmlformats.org/drawingml/2006/table">
            <a:tbl>
              <a:tblPr firstRow="1"/>
              <a:tblGrid>
                <a:gridCol w="892303">
                  <a:extLst>
                    <a:ext uri="{9D8B030D-6E8A-4147-A177-3AD203B41FA5}">
                      <a16:colId xmlns:a16="http://schemas.microsoft.com/office/drawing/2014/main" val="233785405"/>
                    </a:ext>
                  </a:extLst>
                </a:gridCol>
                <a:gridCol w="991121">
                  <a:extLst>
                    <a:ext uri="{9D8B030D-6E8A-4147-A177-3AD203B41FA5}">
                      <a16:colId xmlns:a16="http://schemas.microsoft.com/office/drawing/2014/main" val="2834654285"/>
                    </a:ext>
                  </a:extLst>
                </a:gridCol>
              </a:tblGrid>
              <a:tr h="167249">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Parameter</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Phyto Plankton</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789488"/>
                  </a:ext>
                </a:extLst>
              </a:tr>
              <a:tr h="167249">
                <a:tc>
                  <a:txBody>
                    <a:bodyPr/>
                    <a:lstStyle/>
                    <a:p>
                      <a:pPr algn="ctr"/>
                      <a:r>
                        <a:rPr lang="es-ES" sz="800" b="1" i="1" dirty="0" err="1">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Samples</a:t>
                      </a:r>
                      <a:r>
                        <a:rPr lang="es-ES" sz="800" b="1" i="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 1-5</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endParaRPr lang="es-ES"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53585261"/>
                  </a:ext>
                </a:extLst>
              </a:tr>
              <a:tr h="167249">
                <a:tc>
                  <a:txBody>
                    <a:bodyPr/>
                    <a:lstStyle/>
                    <a:p>
                      <a:pPr algn="ctr">
                        <a:lnSpc>
                          <a:spcPct val="107000"/>
                        </a:lnSpc>
                        <a:spcAft>
                          <a:spcPts val="800"/>
                        </a:spcAft>
                      </a:pPr>
                      <a:r>
                        <a:rPr lang="en-GB" sz="800" b="1">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Filtered % 1</a:t>
                      </a:r>
                      <a:endParaRPr lang="es-ES" sz="800" b="1">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100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555158661"/>
                  </a:ext>
                </a:extLst>
              </a:tr>
              <a:tr h="167249">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Filtered % 2</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100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562448731"/>
                  </a:ext>
                </a:extLst>
              </a:tr>
              <a:tr h="167249">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Filtered % 3</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100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183299643"/>
                  </a:ext>
                </a:extLst>
              </a:tr>
              <a:tr h="167249">
                <a:tc>
                  <a:txBody>
                    <a:bodyPr/>
                    <a:lstStyle/>
                    <a:p>
                      <a:pPr algn="ctr">
                        <a:lnSpc>
                          <a:spcPct val="107000"/>
                        </a:lnSpc>
                        <a:spcAft>
                          <a:spcPts val="800"/>
                        </a:spcAft>
                      </a:pPr>
                      <a:r>
                        <a:rPr lang="en-GB" sz="800" b="1">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Filtered % 4</a:t>
                      </a:r>
                      <a:endParaRPr lang="es-ES" sz="800" b="1">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100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701912587"/>
                  </a:ext>
                </a:extLst>
              </a:tr>
              <a:tr h="167249">
                <a:tc>
                  <a:txBody>
                    <a:bodyPr/>
                    <a:lstStyle/>
                    <a:p>
                      <a:pPr algn="ctr">
                        <a:lnSpc>
                          <a:spcPct val="107000"/>
                        </a:lnSpc>
                        <a:spcAft>
                          <a:spcPts val="800"/>
                        </a:spcAft>
                      </a:pPr>
                      <a:r>
                        <a:rPr lang="en-GB" sz="800" b="1">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Filtered % 5</a:t>
                      </a:r>
                      <a:endParaRPr lang="es-ES" sz="800" b="1">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100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56477234"/>
                  </a:ext>
                </a:extLst>
              </a:tr>
              <a:tr h="167249">
                <a:tc>
                  <a:txBody>
                    <a:bodyPr/>
                    <a:lstStyle/>
                    <a:p>
                      <a:pPr algn="ctr"/>
                      <a:endParaRPr lang="es-ES" sz="800" b="1">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ctr"/>
                      <a:endParaRPr lang="es-ES"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27594834"/>
                  </a:ext>
                </a:extLst>
              </a:tr>
              <a:tr h="167249">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Recovery % 1</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148.4 *</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440480375"/>
                  </a:ext>
                </a:extLst>
              </a:tr>
              <a:tr h="167249">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Recovery % 2</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113.3 *</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504138072"/>
                  </a:ext>
                </a:extLst>
              </a:tr>
              <a:tr h="167249">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Recovery % 3</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96.0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634928408"/>
                  </a:ext>
                </a:extLst>
              </a:tr>
              <a:tr h="167249">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Recovery % 4</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143.2 *</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302145257"/>
                  </a:ext>
                </a:extLst>
              </a:tr>
              <a:tr h="167249">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Recovery % 5</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184.0 *</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23415995"/>
                  </a:ext>
                </a:extLst>
              </a:tr>
              <a:tr h="167249">
                <a:tc>
                  <a:txBody>
                    <a:bodyPr/>
                    <a:lstStyle/>
                    <a:p>
                      <a:pPr algn="ctr"/>
                      <a:endParaRPr lang="es-ES"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ctr"/>
                      <a:endParaRPr lang="es-ES" sz="800" b="1">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40068115"/>
                  </a:ext>
                </a:extLst>
              </a:tr>
              <a:tr h="167249">
                <a:tc>
                  <a:txBody>
                    <a:bodyPr/>
                    <a:lstStyle/>
                    <a:p>
                      <a:pPr algn="ctr">
                        <a:lnSpc>
                          <a:spcPct val="107000"/>
                        </a:lnSpc>
                        <a:spcAft>
                          <a:spcPts val="800"/>
                        </a:spcAft>
                      </a:pPr>
                      <a:r>
                        <a:rPr lang="en-GB" sz="800" b="1">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C-Factor 1</a:t>
                      </a:r>
                      <a:endParaRPr lang="es-ES" sz="800" b="1">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258.0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121485661"/>
                  </a:ext>
                </a:extLst>
              </a:tr>
              <a:tr h="167249">
                <a:tc>
                  <a:txBody>
                    <a:bodyPr/>
                    <a:lstStyle/>
                    <a:p>
                      <a:pPr algn="ctr">
                        <a:lnSpc>
                          <a:spcPct val="107000"/>
                        </a:lnSpc>
                        <a:spcAft>
                          <a:spcPts val="800"/>
                        </a:spcAft>
                      </a:pPr>
                      <a:r>
                        <a:rPr lang="en-GB" sz="800" b="1">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C-Factor 2</a:t>
                      </a:r>
                      <a:endParaRPr lang="es-ES" sz="800" b="1">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197.0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41987338"/>
                  </a:ext>
                </a:extLst>
              </a:tr>
              <a:tr h="167249">
                <a:tc>
                  <a:txBody>
                    <a:bodyPr/>
                    <a:lstStyle/>
                    <a:p>
                      <a:pPr algn="ctr">
                        <a:lnSpc>
                          <a:spcPct val="107000"/>
                        </a:lnSpc>
                        <a:spcAft>
                          <a:spcPts val="800"/>
                        </a:spcAft>
                      </a:pPr>
                      <a:r>
                        <a:rPr lang="en-GB" sz="800" b="1">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C-Factor 3</a:t>
                      </a:r>
                      <a:endParaRPr lang="es-ES" sz="800" b="1">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167.0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628674301"/>
                  </a:ext>
                </a:extLst>
              </a:tr>
              <a:tr h="167249">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C-Factor 4</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249.0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35373025"/>
                  </a:ext>
                </a:extLst>
              </a:tr>
              <a:tr h="167249">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C-Factor 5</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en-GB" sz="800" b="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320.0</a:t>
                      </a:r>
                      <a:endParaRPr lang="es-ES" sz="8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58813636"/>
                  </a:ext>
                </a:extLst>
              </a:tr>
            </a:tbl>
          </a:graphicData>
        </a:graphic>
      </p:graphicFrame>
      <p:pic>
        <p:nvPicPr>
          <p:cNvPr id="35" name="Imagen 34" descr="Botella de vidrio junto a una licuadora&#10;&#10;Descripción generada automáticamente con confianza baja">
            <a:extLst>
              <a:ext uri="{FF2B5EF4-FFF2-40B4-BE49-F238E27FC236}">
                <a16:creationId xmlns:a16="http://schemas.microsoft.com/office/drawing/2014/main" id="{390AE642-72F7-456E-B618-B58AA84920E8}"/>
              </a:ext>
            </a:extLst>
          </p:cNvPr>
          <p:cNvPicPr>
            <a:picLocks noChangeAspect="1"/>
          </p:cNvPicPr>
          <p:nvPr/>
        </p:nvPicPr>
        <p:blipFill rotWithShape="1">
          <a:blip r:embed="rId7">
            <a:extLst>
              <a:ext uri="{28A0092B-C50C-407E-A947-70E740481C1C}">
                <a14:useLocalDpi xmlns:a14="http://schemas.microsoft.com/office/drawing/2010/main" val="0"/>
              </a:ext>
            </a:extLst>
          </a:blip>
          <a:srcRect l="11581" t="35963" r="7584"/>
          <a:stretch/>
        </p:blipFill>
        <p:spPr>
          <a:xfrm>
            <a:off x="4268176" y="6210845"/>
            <a:ext cx="2025822" cy="1203638"/>
          </a:xfrm>
          <a:prstGeom prst="rect">
            <a:avLst/>
          </a:prstGeom>
        </p:spPr>
      </p:pic>
      <p:sp>
        <p:nvSpPr>
          <p:cNvPr id="37" name="CuadroTexto 36">
            <a:extLst>
              <a:ext uri="{FF2B5EF4-FFF2-40B4-BE49-F238E27FC236}">
                <a16:creationId xmlns:a16="http://schemas.microsoft.com/office/drawing/2014/main" id="{6D9CC2FA-272E-474D-87E2-0F45700DCD16}"/>
              </a:ext>
            </a:extLst>
          </p:cNvPr>
          <p:cNvSpPr txBox="1"/>
          <p:nvPr/>
        </p:nvSpPr>
        <p:spPr>
          <a:xfrm>
            <a:off x="10454502" y="5224148"/>
            <a:ext cx="1727159" cy="630942"/>
          </a:xfrm>
          <a:prstGeom prst="rect">
            <a:avLst/>
          </a:prstGeom>
          <a:noFill/>
        </p:spPr>
        <p:txBody>
          <a:bodyPr wrap="square">
            <a:spAutoFit/>
          </a:bodyPr>
          <a:lstStyle/>
          <a:p>
            <a:pPr algn="just"/>
            <a:r>
              <a:rPr lang="en-GB" sz="700" i="1" dirty="0">
                <a:solidFill>
                  <a:schemeClr val="bg1"/>
                </a:solidFill>
                <a:latin typeface="Montserrat" panose="00000500000000000000" pitchFamily="2" charset="0"/>
                <a:ea typeface="+mj-ea"/>
                <a:cs typeface="Myanmar Text" panose="020B0502040204020203" pitchFamily="34" charset="0"/>
              </a:rPr>
              <a:t>* Recovery rates &gt; 100% are considered equal or very close to 100%. Excess is due to intrinsic  error in the measurement of the initial concentration. </a:t>
            </a:r>
            <a:endParaRPr lang="es-ES" sz="700" i="1" dirty="0">
              <a:solidFill>
                <a:schemeClr val="bg1"/>
              </a:solidFill>
            </a:endParaRPr>
          </a:p>
        </p:txBody>
      </p:sp>
      <p:pic>
        <p:nvPicPr>
          <p:cNvPr id="40" name="Imagen 39" descr="Logotipo, nombre de la empresa&#10;&#10;Descripción generada automáticamente">
            <a:extLst>
              <a:ext uri="{FF2B5EF4-FFF2-40B4-BE49-F238E27FC236}">
                <a16:creationId xmlns:a16="http://schemas.microsoft.com/office/drawing/2014/main" id="{9834E8D3-738B-47F4-A395-C307D5EBE66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452" y="191799"/>
            <a:ext cx="1809261" cy="554166"/>
          </a:xfrm>
          <a:prstGeom prst="rect">
            <a:avLst/>
          </a:prstGeom>
        </p:spPr>
      </p:pic>
      <p:graphicFrame>
        <p:nvGraphicFramePr>
          <p:cNvPr id="43" name="Table 4">
            <a:extLst>
              <a:ext uri="{FF2B5EF4-FFF2-40B4-BE49-F238E27FC236}">
                <a16:creationId xmlns:a16="http://schemas.microsoft.com/office/drawing/2014/main" id="{7FD80898-8A0D-467B-83BE-AB1396CCEE43}"/>
              </a:ext>
            </a:extLst>
          </p:cNvPr>
          <p:cNvGraphicFramePr>
            <a:graphicFrameLocks noGrp="1"/>
          </p:cNvGraphicFramePr>
          <p:nvPr>
            <p:extLst>
              <p:ext uri="{D42A27DB-BD31-4B8C-83A1-F6EECF244321}">
                <p14:modId xmlns:p14="http://schemas.microsoft.com/office/powerpoint/2010/main" val="2076260246"/>
              </p:ext>
            </p:extLst>
          </p:nvPr>
        </p:nvGraphicFramePr>
        <p:xfrm>
          <a:off x="449729" y="3418832"/>
          <a:ext cx="2297670" cy="2667000"/>
        </p:xfrm>
        <a:graphic>
          <a:graphicData uri="http://schemas.openxmlformats.org/drawingml/2006/table">
            <a:tbl>
              <a:tblPr firstRow="1">
                <a:tableStyleId>{9D7B26C5-4107-4FEC-AEDC-1716B250A1EF}</a:tableStyleId>
              </a:tblPr>
              <a:tblGrid>
                <a:gridCol w="865606">
                  <a:extLst>
                    <a:ext uri="{9D8B030D-6E8A-4147-A177-3AD203B41FA5}">
                      <a16:colId xmlns:a16="http://schemas.microsoft.com/office/drawing/2014/main" val="1090681912"/>
                    </a:ext>
                  </a:extLst>
                </a:gridCol>
                <a:gridCol w="542378">
                  <a:extLst>
                    <a:ext uri="{9D8B030D-6E8A-4147-A177-3AD203B41FA5}">
                      <a16:colId xmlns:a16="http://schemas.microsoft.com/office/drawing/2014/main" val="2870170983"/>
                    </a:ext>
                  </a:extLst>
                </a:gridCol>
                <a:gridCol w="889686">
                  <a:extLst>
                    <a:ext uri="{9D8B030D-6E8A-4147-A177-3AD203B41FA5}">
                      <a16:colId xmlns:a16="http://schemas.microsoft.com/office/drawing/2014/main" val="1716485845"/>
                    </a:ext>
                  </a:extLst>
                </a:gridCol>
              </a:tblGrid>
              <a:tr h="190500">
                <a:tc>
                  <a:txBody>
                    <a:bodyPr/>
                    <a:lstStyle/>
                    <a:p>
                      <a:pPr algn="l" fontAlgn="b"/>
                      <a:r>
                        <a:rPr lang="en-GB" sz="1100" b="0" i="0" u="none" strike="noStrike" dirty="0">
                          <a:solidFill>
                            <a:srgbClr val="000000"/>
                          </a:solidFill>
                          <a:effectLst/>
                          <a:latin typeface="Calibri" panose="020F0502020204030204" pitchFamily="34" charset="0"/>
                        </a:rPr>
                        <a:t>Sample</a:t>
                      </a:r>
                    </a:p>
                  </a:txBody>
                  <a:tcPr marL="9525" marR="9525" marT="9525" marB="0" anchor="b"/>
                </a:tc>
                <a:tc>
                  <a:txBody>
                    <a:bodyPr/>
                    <a:lstStyle/>
                    <a:p>
                      <a:pPr algn="ctr" fontAlgn="b"/>
                      <a:r>
                        <a:rPr lang="en-GB" sz="1100" u="none" strike="noStrike" dirty="0">
                          <a:effectLst/>
                        </a:rPr>
                        <a:t>NTU</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a:effectLst/>
                        </a:rPr>
                        <a:t>PSU (Salinity)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55550865"/>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46595110"/>
                  </a:ext>
                </a:extLst>
              </a:tr>
              <a:tr h="190500">
                <a:tc>
                  <a:txBody>
                    <a:bodyPr/>
                    <a:lstStyle/>
                    <a:p>
                      <a:pPr algn="l" fontAlgn="b"/>
                      <a:r>
                        <a:rPr lang="en-GB" sz="1100" u="none" strike="noStrike">
                          <a:effectLst/>
                        </a:rPr>
                        <a:t>H20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0</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06374"/>
                  </a:ext>
                </a:extLst>
              </a:tr>
              <a:tr h="190500">
                <a:tc>
                  <a:txBody>
                    <a:bodyPr/>
                    <a:lstStyle/>
                    <a:p>
                      <a:pPr algn="l" fontAlgn="b"/>
                      <a:r>
                        <a:rPr lang="en-GB" sz="1100" u="none" strike="noStrike">
                          <a:effectLst/>
                        </a:rPr>
                        <a:t>Pluvial 1</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3.25</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0.6</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9700424"/>
                  </a:ext>
                </a:extLst>
              </a:tr>
              <a:tr h="190500">
                <a:tc>
                  <a:txBody>
                    <a:bodyPr/>
                    <a:lstStyle/>
                    <a:p>
                      <a:pPr algn="l" fontAlgn="b"/>
                      <a:r>
                        <a:rPr lang="en-GB" sz="1100" u="none" strike="noStrike">
                          <a:effectLst/>
                        </a:rPr>
                        <a:t>Pond 2</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263.33</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1.5</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52211962"/>
                  </a:ext>
                </a:extLst>
              </a:tr>
              <a:tr h="190500">
                <a:tc>
                  <a:txBody>
                    <a:bodyPr/>
                    <a:lstStyle/>
                    <a:p>
                      <a:pPr algn="l" fontAlgn="b"/>
                      <a:r>
                        <a:rPr lang="en-GB" sz="1100" u="none" strike="noStrike">
                          <a:effectLst/>
                        </a:rPr>
                        <a:t>Pond 3</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a:effectLst/>
                        </a:rPr>
                        <a:t>15.50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4.1</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31689352"/>
                  </a:ext>
                </a:extLst>
              </a:tr>
              <a:tr h="190500">
                <a:tc>
                  <a:txBody>
                    <a:bodyPr/>
                    <a:lstStyle/>
                    <a:p>
                      <a:pPr algn="l" fontAlgn="b"/>
                      <a:r>
                        <a:rPr lang="en-GB" sz="1100" u="none" strike="noStrike">
                          <a:effectLst/>
                        </a:rPr>
                        <a:t>Stream 4</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44.07</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10</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0526493"/>
                  </a:ext>
                </a:extLst>
              </a:tr>
              <a:tr h="190500">
                <a:tc>
                  <a:txBody>
                    <a:bodyPr/>
                    <a:lstStyle/>
                    <a:p>
                      <a:pPr algn="l" fontAlgn="b"/>
                      <a:r>
                        <a:rPr lang="en-GB" sz="1100" u="none" strike="noStrike">
                          <a:effectLst/>
                        </a:rPr>
                        <a:t>River 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a:effectLst/>
                        </a:rPr>
                        <a:t>5.16</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27.4</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70002644"/>
                  </a:ext>
                </a:extLst>
              </a:tr>
              <a:tr h="190500">
                <a:tc>
                  <a:txBody>
                    <a:bodyPr/>
                    <a:lstStyle/>
                    <a:p>
                      <a:pPr algn="l" fontAlgn="b"/>
                      <a:r>
                        <a:rPr lang="en-GB" sz="1100" u="none" strike="noStrike">
                          <a:effectLst/>
                        </a:rPr>
                        <a:t>Seawater 6</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5.79</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34.1</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054776"/>
                  </a:ext>
                </a:extLst>
              </a:tr>
              <a:tr h="190500">
                <a:tc>
                  <a:txBody>
                    <a:bodyPr/>
                    <a:lstStyle/>
                    <a:p>
                      <a:pPr algn="l" fontAlgn="b"/>
                      <a:r>
                        <a:rPr lang="en-GB" sz="1100" u="none" strike="noStrike">
                          <a:effectLst/>
                        </a:rPr>
                        <a:t>Stream 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a:effectLst/>
                        </a:rPr>
                        <a:t>7.22</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27.3</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16087892"/>
                  </a:ext>
                </a:extLst>
              </a:tr>
              <a:tr h="190500">
                <a:tc>
                  <a:txBody>
                    <a:bodyPr/>
                    <a:lstStyle/>
                    <a:p>
                      <a:pPr algn="l" fontAlgn="b"/>
                      <a:r>
                        <a:rPr lang="en-GB" sz="1100" u="none" strike="noStrike">
                          <a:effectLst/>
                        </a:rPr>
                        <a:t>Seawater 8</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a:effectLst/>
                        </a:rPr>
                        <a:t>31.67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36.6</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098122"/>
                  </a:ext>
                </a:extLst>
              </a:tr>
              <a:tr h="190500">
                <a:tc>
                  <a:txBody>
                    <a:bodyPr/>
                    <a:lstStyle/>
                    <a:p>
                      <a:pPr algn="l" fontAlgn="b"/>
                      <a:r>
                        <a:rPr lang="en-GB" sz="1100" u="none" strike="noStrike">
                          <a:effectLst/>
                        </a:rPr>
                        <a:t>Pluvial 9</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16.21</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36.1</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97"/>
                  </a:ext>
                </a:extLst>
              </a:tr>
              <a:tr h="190500">
                <a:tc>
                  <a:txBody>
                    <a:bodyPr/>
                    <a:lstStyle/>
                    <a:p>
                      <a:pPr algn="l" fontAlgn="b"/>
                      <a:r>
                        <a:rPr lang="en-GB" sz="1100" u="none" strike="noStrike">
                          <a:effectLst/>
                        </a:rPr>
                        <a:t>Overflow 10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4.82</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36.9</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0823190"/>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2877308"/>
                  </a:ext>
                </a:extLst>
              </a:tr>
            </a:tbl>
          </a:graphicData>
        </a:graphic>
      </p:graphicFrame>
      <p:pic>
        <p:nvPicPr>
          <p:cNvPr id="9" name="Imagen 8">
            <a:extLst>
              <a:ext uri="{FF2B5EF4-FFF2-40B4-BE49-F238E27FC236}">
                <a16:creationId xmlns:a16="http://schemas.microsoft.com/office/drawing/2014/main" id="{F396CEEC-484F-4598-93DA-6FBA282BE1A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77877" y="6498204"/>
            <a:ext cx="3960630" cy="2603714"/>
          </a:xfrm>
          <a:prstGeom prst="rect">
            <a:avLst/>
          </a:prstGeom>
        </p:spPr>
      </p:pic>
    </p:spTree>
    <p:extLst>
      <p:ext uri="{BB962C8B-B14F-4D97-AF65-F5344CB8AC3E}">
        <p14:creationId xmlns:p14="http://schemas.microsoft.com/office/powerpoint/2010/main" val="2688625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8FBDB-951C-42BA-8990-4B7AD87175D3}"/>
              </a:ext>
            </a:extLst>
          </p:cNvPr>
          <p:cNvSpPr>
            <a:spLocks noGrp="1"/>
          </p:cNvSpPr>
          <p:nvPr>
            <p:ph type="ctrTitle"/>
          </p:nvPr>
        </p:nvSpPr>
        <p:spPr/>
        <p:txBody>
          <a:bodyPr/>
          <a:lstStyle/>
          <a:p>
            <a:r>
              <a:rPr lang="es-ES" dirty="0"/>
              <a:t>BACKUP SLIDES</a:t>
            </a:r>
          </a:p>
        </p:txBody>
      </p:sp>
    </p:spTree>
    <p:extLst>
      <p:ext uri="{BB962C8B-B14F-4D97-AF65-F5344CB8AC3E}">
        <p14:creationId xmlns:p14="http://schemas.microsoft.com/office/powerpoint/2010/main" val="2143644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3" name="Imagen 232" descr="Imagen que contiene tabla, lego, remoto&#10;&#10;Descripción generada automáticamente">
            <a:extLst>
              <a:ext uri="{FF2B5EF4-FFF2-40B4-BE49-F238E27FC236}">
                <a16:creationId xmlns:a16="http://schemas.microsoft.com/office/drawing/2014/main" id="{E1ED44E5-5665-454A-8C2C-D19FFE9C8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107" y="3997655"/>
            <a:ext cx="2480075" cy="2201656"/>
          </a:xfrm>
          <a:prstGeom prst="rect">
            <a:avLst/>
          </a:prstGeom>
        </p:spPr>
      </p:pic>
      <p:graphicFrame>
        <p:nvGraphicFramePr>
          <p:cNvPr id="41" name="Tabla 13">
            <a:extLst>
              <a:ext uri="{FF2B5EF4-FFF2-40B4-BE49-F238E27FC236}">
                <a16:creationId xmlns:a16="http://schemas.microsoft.com/office/drawing/2014/main" id="{2348B994-E3E6-47A1-92A4-54C17E3A7873}"/>
              </a:ext>
            </a:extLst>
          </p:cNvPr>
          <p:cNvGraphicFramePr>
            <a:graphicFrameLocks noGrp="1"/>
          </p:cNvGraphicFramePr>
          <p:nvPr/>
        </p:nvGraphicFramePr>
        <p:xfrm>
          <a:off x="7074746" y="4878472"/>
          <a:ext cx="5246629" cy="4206240"/>
        </p:xfrm>
        <a:graphic>
          <a:graphicData uri="http://schemas.openxmlformats.org/drawingml/2006/table">
            <a:tbl>
              <a:tblPr firstRow="1" bandRow="1">
                <a:tableStyleId>{2D5ABB26-0587-4C30-8999-92F81FD0307C}</a:tableStyleId>
              </a:tblPr>
              <a:tblGrid>
                <a:gridCol w="1660694">
                  <a:extLst>
                    <a:ext uri="{9D8B030D-6E8A-4147-A177-3AD203B41FA5}">
                      <a16:colId xmlns:a16="http://schemas.microsoft.com/office/drawing/2014/main" val="3695884076"/>
                    </a:ext>
                  </a:extLst>
                </a:gridCol>
                <a:gridCol w="3585935">
                  <a:extLst>
                    <a:ext uri="{9D8B030D-6E8A-4147-A177-3AD203B41FA5}">
                      <a16:colId xmlns:a16="http://schemas.microsoft.com/office/drawing/2014/main" val="2741557640"/>
                    </a:ext>
                  </a:extLst>
                </a:gridCol>
              </a:tblGrid>
              <a:tr h="0">
                <a:tc>
                  <a:txBody>
                    <a:bodyPr/>
                    <a:lstStyle/>
                    <a:p>
                      <a:pPr algn="l"/>
                      <a:endParaRPr lang="en-GB" sz="800" b="1" noProof="0" dirty="0">
                        <a:latin typeface="Montserrat Bold" panose="000008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 </a:t>
                      </a:r>
                    </a:p>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   3x </a:t>
                      </a:r>
                      <a:r>
                        <a:rPr lang="en-GB" sz="1200" i="1" kern="1200" dirty="0" err="1">
                          <a:solidFill>
                            <a:schemeClr val="tx1"/>
                          </a:solidFill>
                          <a:effectLst/>
                          <a:latin typeface="Montserrat" panose="00000500000000000000" pitchFamily="2" charset="0"/>
                          <a:ea typeface="+mn-ea"/>
                          <a:cs typeface="Myanmar Text" panose="020B0502040204020203" pitchFamily="34" charset="0"/>
                        </a:rPr>
                        <a:t>Luer</a:t>
                      </a:r>
                      <a:r>
                        <a:rPr lang="en-GB" sz="1200" i="1" kern="1200" dirty="0">
                          <a:solidFill>
                            <a:schemeClr val="tx1"/>
                          </a:solidFill>
                          <a:effectLst/>
                          <a:latin typeface="Montserrat" panose="00000500000000000000" pitchFamily="2" charset="0"/>
                          <a:ea typeface="+mn-ea"/>
                          <a:cs typeface="Myanmar Text" panose="020B0502040204020203" pitchFamily="34" charset="0"/>
                        </a:rPr>
                        <a:t> lock 3-port valves</a:t>
                      </a:r>
                    </a:p>
                    <a:p>
                      <a:pPr algn="l"/>
                      <a:endParaRPr lang="en-GB" sz="1200" i="1" kern="1200" noProof="0" dirty="0">
                        <a:solidFill>
                          <a:schemeClr val="tx1"/>
                        </a:solidFill>
                        <a:effectLst/>
                        <a:latin typeface="Montserrat" panose="00000500000000000000" pitchFamily="2" charset="0"/>
                        <a:ea typeface="+mn-ea"/>
                        <a:cs typeface="Myanmar Text" panose="020B0502040204020203" pitchFamily="34" charset="0"/>
                      </a:endParaRPr>
                    </a:p>
                    <a:p>
                      <a:pPr algn="l"/>
                      <a:endParaRPr lang="en-GB" sz="1200" i="1" kern="1200" noProof="0" dirty="0">
                        <a:solidFill>
                          <a:schemeClr val="tx1"/>
                        </a:solidFill>
                        <a:effectLst/>
                        <a:latin typeface="Montserrat" panose="00000500000000000000" pitchFamily="2" charset="0"/>
                        <a:ea typeface="+mn-ea"/>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159739"/>
                  </a:ext>
                </a:extLst>
              </a:tr>
              <a:tr h="370840">
                <a:tc>
                  <a:txBody>
                    <a:bodyPr/>
                    <a:lstStyle/>
                    <a:p>
                      <a:pPr algn="l"/>
                      <a:endParaRPr lang="en-GB" sz="800" b="1" noProof="0" dirty="0">
                        <a:latin typeface="Montserrat Bold" panose="000008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r>
                        <a:rPr lang="en-GB" sz="1200" i="1" kern="1200" dirty="0">
                          <a:solidFill>
                            <a:schemeClr val="tx1"/>
                          </a:solidFill>
                          <a:effectLst/>
                          <a:latin typeface="Montserrat" panose="00000500000000000000" pitchFamily="2" charset="0"/>
                          <a:ea typeface="+mn-ea"/>
                          <a:cs typeface="Myanmar Text" panose="020B0502040204020203" pitchFamily="34" charset="0"/>
                        </a:rPr>
                        <a:t>   1x Mesh disk filter &lt;40µm</a:t>
                      </a: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507679"/>
                  </a:ext>
                </a:extLst>
              </a:tr>
              <a:tr h="370840">
                <a:tc>
                  <a:txBody>
                    <a:bodyPr/>
                    <a:lstStyle/>
                    <a:p>
                      <a:pPr algn="l"/>
                      <a:endParaRPr lang="en-GB" sz="800" b="1" noProof="0" dirty="0">
                        <a:latin typeface="Montserrat Bold" panose="000008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r>
                        <a:rPr lang="en-GB" sz="1200" i="1" kern="1200" dirty="0">
                          <a:solidFill>
                            <a:schemeClr val="tx1"/>
                          </a:solidFill>
                          <a:effectLst/>
                          <a:latin typeface="Montserrat" panose="00000500000000000000" pitchFamily="2" charset="0"/>
                          <a:ea typeface="+mn-ea"/>
                          <a:cs typeface="Myanmar Text" panose="020B0502040204020203" pitchFamily="34" charset="0"/>
                        </a:rPr>
                        <a:t>    2x </a:t>
                      </a:r>
                      <a:r>
                        <a:rPr lang="en-GB" sz="1200" i="1" kern="1200" dirty="0" err="1">
                          <a:solidFill>
                            <a:schemeClr val="tx1"/>
                          </a:solidFill>
                          <a:effectLst/>
                          <a:latin typeface="Montserrat" panose="00000500000000000000" pitchFamily="2" charset="0"/>
                          <a:ea typeface="+mn-ea"/>
                          <a:cs typeface="Myanmar Text" panose="020B0502040204020203" pitchFamily="34" charset="0"/>
                        </a:rPr>
                        <a:t>Luer</a:t>
                      </a:r>
                      <a:r>
                        <a:rPr lang="en-GB" sz="1200" i="1" kern="1200" dirty="0">
                          <a:solidFill>
                            <a:schemeClr val="tx1"/>
                          </a:solidFill>
                          <a:effectLst/>
                          <a:latin typeface="Montserrat" panose="00000500000000000000" pitchFamily="2" charset="0"/>
                          <a:ea typeface="+mn-ea"/>
                          <a:cs typeface="Myanmar Text" panose="020B0502040204020203" pitchFamily="34" charset="0"/>
                        </a:rPr>
                        <a:t> lock 5 ml syringes </a:t>
                      </a:r>
                    </a:p>
                    <a:p>
                      <a:pPr algn="l"/>
                      <a:r>
                        <a:rPr lang="en-GB" sz="1200" i="1" kern="1200" dirty="0">
                          <a:solidFill>
                            <a:schemeClr val="tx1"/>
                          </a:solidFill>
                          <a:effectLst/>
                          <a:latin typeface="Montserrat" panose="00000500000000000000" pitchFamily="2" charset="0"/>
                          <a:ea typeface="+mn-ea"/>
                          <a:cs typeface="Myanmar Text" panose="020B0502040204020203" pitchFamily="34" charset="0"/>
                        </a:rPr>
                        <a:t>   (with elution buffer)</a:t>
                      </a: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algn="l"/>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075808"/>
                  </a:ext>
                </a:extLst>
              </a:tr>
              <a:tr h="370840">
                <a:tc>
                  <a:txBody>
                    <a:bodyPr/>
                    <a:lstStyle/>
                    <a:p>
                      <a:pPr algn="l"/>
                      <a:endParaRPr lang="en-GB" sz="800" b="1" noProof="0" dirty="0">
                        <a:latin typeface="Montserrat Bold" panose="000008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marL="0" marR="0" lvl="0" indent="0" algn="l" defTabSz="128016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ontserrat" panose="00000500000000000000" pitchFamily="2" charset="0"/>
                        <a:ea typeface="+mn-ea"/>
                        <a:cs typeface="Myanmar Text" panose="020B0502040204020203" pitchFamily="34" charset="0"/>
                      </a:endParaRPr>
                    </a:p>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    1x </a:t>
                      </a:r>
                      <a:r>
                        <a:rPr lang="en-GB" sz="1200" i="1" kern="1200" dirty="0" err="1">
                          <a:solidFill>
                            <a:schemeClr val="tx1"/>
                          </a:solidFill>
                          <a:effectLst/>
                          <a:latin typeface="Montserrat" panose="00000500000000000000" pitchFamily="2" charset="0"/>
                          <a:ea typeface="+mn-ea"/>
                          <a:cs typeface="Myanmar Text" panose="020B0502040204020203" pitchFamily="34" charset="0"/>
                        </a:rPr>
                        <a:t>Celltrap</a:t>
                      </a:r>
                      <a:r>
                        <a:rPr lang="en-GB" sz="1200" i="1" kern="1200" dirty="0">
                          <a:solidFill>
                            <a:schemeClr val="tx1"/>
                          </a:solidFill>
                          <a:effectLst/>
                          <a:latin typeface="Montserrat" panose="00000500000000000000" pitchFamily="2" charset="0"/>
                          <a:ea typeface="+mn-ea"/>
                          <a:cs typeface="Myanmar Text" panose="020B0502040204020203" pitchFamily="34" charset="0"/>
                        </a:rPr>
                        <a:t> filter</a:t>
                      </a:r>
                    </a:p>
                    <a:p>
                      <a:pPr marL="0" marR="0" lvl="0" indent="0" algn="l" defTabSz="128016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ontserrat" panose="00000500000000000000" pitchFamily="2" charset="0"/>
                        <a:ea typeface="+mn-ea"/>
                        <a:cs typeface="Myanmar Text" panose="020B0502040204020203" pitchFamily="34" charset="0"/>
                      </a:endParaRPr>
                    </a:p>
                    <a:p>
                      <a:pPr marL="0" marR="0" lvl="0" indent="0" algn="l" defTabSz="128016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ontserrat" panose="00000500000000000000" pitchFamily="2" charset="0"/>
                        <a:ea typeface="+mn-ea"/>
                        <a:cs typeface="Myanmar Tex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404079"/>
                  </a:ext>
                </a:extLst>
              </a:tr>
            </a:tbl>
          </a:graphicData>
        </a:graphic>
      </p:graphicFrame>
      <p:sp>
        <p:nvSpPr>
          <p:cNvPr id="13" name="Rectángulo 12">
            <a:extLst>
              <a:ext uri="{FF2B5EF4-FFF2-40B4-BE49-F238E27FC236}">
                <a16:creationId xmlns:a16="http://schemas.microsoft.com/office/drawing/2014/main" id="{5E6EE395-C4EB-41D5-A4AE-37B589E06EE5}"/>
              </a:ext>
            </a:extLst>
          </p:cNvPr>
          <p:cNvSpPr/>
          <p:nvPr/>
        </p:nvSpPr>
        <p:spPr>
          <a:xfrm>
            <a:off x="0" y="2978221"/>
            <a:ext cx="12801600" cy="1060379"/>
          </a:xfrm>
          <a:prstGeom prst="rect">
            <a:avLst/>
          </a:prstGeom>
          <a:gradFill flip="none" rotWithShape="1">
            <a:gsLst>
              <a:gs pos="0">
                <a:srgbClr val="547C28"/>
              </a:gs>
              <a:gs pos="49000">
                <a:srgbClr val="71AA36"/>
              </a:gs>
              <a:gs pos="79000">
                <a:srgbClr val="80B249"/>
              </a:gs>
              <a:gs pos="100000">
                <a:srgbClr val="B9D396"/>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0" name="Forma libre: forma 19">
            <a:extLst>
              <a:ext uri="{FF2B5EF4-FFF2-40B4-BE49-F238E27FC236}">
                <a16:creationId xmlns:a16="http://schemas.microsoft.com/office/drawing/2014/main" id="{66625673-0511-48A2-8F71-66D9B2159998}"/>
              </a:ext>
            </a:extLst>
          </p:cNvPr>
          <p:cNvSpPr/>
          <p:nvPr/>
        </p:nvSpPr>
        <p:spPr>
          <a:xfrm>
            <a:off x="5810250" y="2978220"/>
            <a:ext cx="4203312" cy="1060379"/>
          </a:xfrm>
          <a:custGeom>
            <a:avLst/>
            <a:gdLst>
              <a:gd name="connsiteX0" fmla="*/ 2791544 w 4203312"/>
              <a:gd name="connsiteY0" fmla="*/ 0 h 1060379"/>
              <a:gd name="connsiteX1" fmla="*/ 4203312 w 4203312"/>
              <a:gd name="connsiteY1" fmla="*/ 0 h 1060379"/>
              <a:gd name="connsiteX2" fmla="*/ 4203312 w 4203312"/>
              <a:gd name="connsiteY2" fmla="*/ 26895 h 1060379"/>
              <a:gd name="connsiteX3" fmla="*/ 4144532 w 4203312"/>
              <a:gd name="connsiteY3" fmla="*/ 70766 h 1060379"/>
              <a:gd name="connsiteX4" fmla="*/ 1496977 w 4203312"/>
              <a:gd name="connsiteY4" fmla="*/ 1056545 h 1060379"/>
              <a:gd name="connsiteX5" fmla="*/ 1447800 w 4203312"/>
              <a:gd name="connsiteY5" fmla="*/ 1060379 h 1060379"/>
              <a:gd name="connsiteX6" fmla="*/ 0 w 4203312"/>
              <a:gd name="connsiteY6" fmla="*/ 1060379 h 1060379"/>
              <a:gd name="connsiteX7" fmla="*/ 49177 w 4203312"/>
              <a:gd name="connsiteY7" fmla="*/ 1056545 h 1060379"/>
              <a:gd name="connsiteX8" fmla="*/ 2696730 w 4203312"/>
              <a:gd name="connsiteY8" fmla="*/ 70766 h 106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312" h="1060379">
                <a:moveTo>
                  <a:pt x="2791544" y="0"/>
                </a:moveTo>
                <a:lnTo>
                  <a:pt x="4203312" y="0"/>
                </a:lnTo>
                <a:lnTo>
                  <a:pt x="4203312" y="26895"/>
                </a:lnTo>
                <a:lnTo>
                  <a:pt x="4144532" y="70766"/>
                </a:lnTo>
                <a:cubicBezTo>
                  <a:pt x="3385574" y="604787"/>
                  <a:pt x="2479976" y="955749"/>
                  <a:pt x="1496977" y="1056545"/>
                </a:cubicBezTo>
                <a:lnTo>
                  <a:pt x="1447800" y="1060379"/>
                </a:lnTo>
                <a:lnTo>
                  <a:pt x="0" y="1060379"/>
                </a:lnTo>
                <a:lnTo>
                  <a:pt x="49177" y="1056545"/>
                </a:lnTo>
                <a:cubicBezTo>
                  <a:pt x="1032177" y="955748"/>
                  <a:pt x="1937774" y="604786"/>
                  <a:pt x="2696730" y="70766"/>
                </a:cubicBezTo>
                <a:close/>
              </a:path>
            </a:pathLst>
          </a:custGeom>
          <a:gradFill flip="none" rotWithShape="1">
            <a:gsLst>
              <a:gs pos="0">
                <a:srgbClr val="547C28"/>
              </a:gs>
              <a:gs pos="24000">
                <a:srgbClr val="71AA36"/>
              </a:gs>
              <a:gs pos="65000">
                <a:srgbClr val="C0D79F"/>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1" name="Forma libre: forma 20">
            <a:extLst>
              <a:ext uri="{FF2B5EF4-FFF2-40B4-BE49-F238E27FC236}">
                <a16:creationId xmlns:a16="http://schemas.microsoft.com/office/drawing/2014/main" id="{A2BDE2DC-0ECB-46CB-9B38-7A6027FA691C}"/>
              </a:ext>
            </a:extLst>
          </p:cNvPr>
          <p:cNvSpPr/>
          <p:nvPr/>
        </p:nvSpPr>
        <p:spPr>
          <a:xfrm>
            <a:off x="4482906" y="2978219"/>
            <a:ext cx="4203312" cy="1060379"/>
          </a:xfrm>
          <a:custGeom>
            <a:avLst/>
            <a:gdLst>
              <a:gd name="connsiteX0" fmla="*/ 2791544 w 4203312"/>
              <a:gd name="connsiteY0" fmla="*/ 0 h 1060379"/>
              <a:gd name="connsiteX1" fmla="*/ 4203312 w 4203312"/>
              <a:gd name="connsiteY1" fmla="*/ 0 h 1060379"/>
              <a:gd name="connsiteX2" fmla="*/ 4203312 w 4203312"/>
              <a:gd name="connsiteY2" fmla="*/ 26895 h 1060379"/>
              <a:gd name="connsiteX3" fmla="*/ 4144532 w 4203312"/>
              <a:gd name="connsiteY3" fmla="*/ 70766 h 1060379"/>
              <a:gd name="connsiteX4" fmla="*/ 1496977 w 4203312"/>
              <a:gd name="connsiteY4" fmla="*/ 1056545 h 1060379"/>
              <a:gd name="connsiteX5" fmla="*/ 1447800 w 4203312"/>
              <a:gd name="connsiteY5" fmla="*/ 1060379 h 1060379"/>
              <a:gd name="connsiteX6" fmla="*/ 0 w 4203312"/>
              <a:gd name="connsiteY6" fmla="*/ 1060379 h 1060379"/>
              <a:gd name="connsiteX7" fmla="*/ 49177 w 4203312"/>
              <a:gd name="connsiteY7" fmla="*/ 1056545 h 1060379"/>
              <a:gd name="connsiteX8" fmla="*/ 2696730 w 4203312"/>
              <a:gd name="connsiteY8" fmla="*/ 70766 h 106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312" h="1060379">
                <a:moveTo>
                  <a:pt x="2791544" y="0"/>
                </a:moveTo>
                <a:lnTo>
                  <a:pt x="4203312" y="0"/>
                </a:lnTo>
                <a:lnTo>
                  <a:pt x="4203312" y="26895"/>
                </a:lnTo>
                <a:lnTo>
                  <a:pt x="4144532" y="70766"/>
                </a:lnTo>
                <a:cubicBezTo>
                  <a:pt x="3385574" y="604787"/>
                  <a:pt x="2479976" y="955749"/>
                  <a:pt x="1496977" y="1056545"/>
                </a:cubicBezTo>
                <a:lnTo>
                  <a:pt x="1447800" y="1060379"/>
                </a:lnTo>
                <a:lnTo>
                  <a:pt x="0" y="1060379"/>
                </a:lnTo>
                <a:lnTo>
                  <a:pt x="49177" y="1056545"/>
                </a:lnTo>
                <a:cubicBezTo>
                  <a:pt x="1032177" y="955748"/>
                  <a:pt x="1937774" y="604786"/>
                  <a:pt x="2696730" y="70766"/>
                </a:cubicBezTo>
                <a:close/>
              </a:path>
            </a:pathLst>
          </a:custGeom>
          <a:solidFill>
            <a:srgbClr val="9BC2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CuadroTexto 21">
            <a:extLst>
              <a:ext uri="{FF2B5EF4-FFF2-40B4-BE49-F238E27FC236}">
                <a16:creationId xmlns:a16="http://schemas.microsoft.com/office/drawing/2014/main" id="{FEAA5349-2AF6-422B-B96F-B1B88D93F033}"/>
              </a:ext>
            </a:extLst>
          </p:cNvPr>
          <p:cNvSpPr txBox="1"/>
          <p:nvPr/>
        </p:nvSpPr>
        <p:spPr>
          <a:xfrm>
            <a:off x="289144" y="3253769"/>
            <a:ext cx="5231963" cy="523220"/>
          </a:xfrm>
          <a:prstGeom prst="rect">
            <a:avLst/>
          </a:prstGeom>
          <a:noFill/>
        </p:spPr>
        <p:txBody>
          <a:bodyPr wrap="square">
            <a:spAutoFit/>
          </a:bodyPr>
          <a:lstStyle/>
          <a:p>
            <a:r>
              <a:rPr lang="en-US" sz="2800" b="1" dirty="0">
                <a:solidFill>
                  <a:schemeClr val="bg1"/>
                </a:solidFill>
                <a:latin typeface="Montserrat" panose="00000500000000000000" pitchFamily="2" charset="0"/>
              </a:rPr>
              <a:t>SXS-CON</a:t>
            </a:r>
          </a:p>
        </p:txBody>
      </p:sp>
      <p:sp>
        <p:nvSpPr>
          <p:cNvPr id="24" name="CuadroTexto 23">
            <a:extLst>
              <a:ext uri="{FF2B5EF4-FFF2-40B4-BE49-F238E27FC236}">
                <a16:creationId xmlns:a16="http://schemas.microsoft.com/office/drawing/2014/main" id="{653D3634-486A-4FA0-9036-D301C921590E}"/>
              </a:ext>
            </a:extLst>
          </p:cNvPr>
          <p:cNvSpPr txBox="1"/>
          <p:nvPr/>
        </p:nvSpPr>
        <p:spPr>
          <a:xfrm>
            <a:off x="2175143" y="3363178"/>
            <a:ext cx="5231963" cy="369332"/>
          </a:xfrm>
          <a:prstGeom prst="rect">
            <a:avLst/>
          </a:prstGeom>
          <a:noFill/>
        </p:spPr>
        <p:txBody>
          <a:bodyPr wrap="square">
            <a:spAutoFit/>
          </a:bodyPr>
          <a:lstStyle/>
          <a:p>
            <a:r>
              <a:rPr lang="en-US" i="1" dirty="0">
                <a:solidFill>
                  <a:schemeClr val="bg1"/>
                </a:solidFill>
                <a:latin typeface="Montserrat" panose="00000500000000000000" pitchFamily="2" charset="0"/>
              </a:rPr>
              <a:t>Portable concentrator system</a:t>
            </a:r>
          </a:p>
        </p:txBody>
      </p:sp>
      <p:sp>
        <p:nvSpPr>
          <p:cNvPr id="26" name="CuadroTexto 25">
            <a:extLst>
              <a:ext uri="{FF2B5EF4-FFF2-40B4-BE49-F238E27FC236}">
                <a16:creationId xmlns:a16="http://schemas.microsoft.com/office/drawing/2014/main" id="{345B6E1C-6E47-44C4-AFF5-350CC6218370}"/>
              </a:ext>
            </a:extLst>
          </p:cNvPr>
          <p:cNvSpPr txBox="1"/>
          <p:nvPr/>
        </p:nvSpPr>
        <p:spPr>
          <a:xfrm>
            <a:off x="9816299" y="3099880"/>
            <a:ext cx="2807137" cy="830997"/>
          </a:xfrm>
          <a:prstGeom prst="rect">
            <a:avLst/>
          </a:prstGeom>
          <a:noFill/>
        </p:spPr>
        <p:txBody>
          <a:bodyPr wrap="square">
            <a:spAutoFit/>
          </a:bodyPr>
          <a:lstStyle/>
          <a:p>
            <a:pPr algn="just"/>
            <a:r>
              <a:rPr lang="en-US" sz="1200" i="1" dirty="0">
                <a:solidFill>
                  <a:schemeClr val="bg1"/>
                </a:solidFill>
                <a:latin typeface="Montserrat" panose="00000500000000000000" pitchFamily="2" charset="0"/>
              </a:rPr>
              <a:t>Enhance rapidly the sensitivity and representativeness of your microbiological  assessment by a pre-concentration step. </a:t>
            </a:r>
          </a:p>
        </p:txBody>
      </p:sp>
      <p:pic>
        <p:nvPicPr>
          <p:cNvPr id="30" name="Picture 4" descr="Amazon.com: Medline syr105010z Luer Lock jeringas, 5 ml (Caja de 100):  Industrial &amp;amp; Scientific">
            <a:extLst>
              <a:ext uri="{FF2B5EF4-FFF2-40B4-BE49-F238E27FC236}">
                <a16:creationId xmlns:a16="http://schemas.microsoft.com/office/drawing/2014/main" id="{3BD2A2FF-EB7B-4732-A163-2AD6104ECAC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736562" flipV="1">
            <a:off x="7079446" y="7150278"/>
            <a:ext cx="1583295" cy="6428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72">
            <a:extLst>
              <a:ext uri="{FF2B5EF4-FFF2-40B4-BE49-F238E27FC236}">
                <a16:creationId xmlns:a16="http://schemas.microsoft.com/office/drawing/2014/main" id="{8536D7D3-E53C-44DA-99AE-A1A551A450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897" b="94547" l="39167" r="73966">
                        <a14:foregroundMark x1="48362" y1="68276" x2="48362" y2="68276"/>
                        <a14:foregroundMark x1="48362" y1="69310" x2="48362" y2="69310"/>
                        <a14:foregroundMark x1="48937" y1="69116" x2="48937" y2="69116"/>
                        <a14:foregroundMark x1="47816" y1="73319" x2="47529" y2="29353"/>
                        <a14:foregroundMark x1="50891" y1="16315" x2="51437" y2="16530"/>
                        <a14:foregroundMark x1="52557" y1="11897" x2="52557" y2="11897"/>
                        <a14:foregroundMark x1="53966" y1="13578" x2="53966" y2="13578"/>
                        <a14:foregroundMark x1="49770" y1="45560" x2="49770" y2="45560"/>
                        <a14:foregroundMark x1="64914" y1="51228" x2="64914" y2="51228"/>
                        <a14:foregroundMark x1="60431" y1="54591" x2="59310" y2="54397"/>
                        <a14:foregroundMark x1="58736" y1="55237" x2="58448" y2="55237"/>
                        <a14:foregroundMark x1="59856" y1="54591" x2="59023" y2="55022"/>
                        <a14:foregroundMark x1="63793" y1="51853" x2="63793" y2="51853"/>
                        <a14:foregroundMark x1="67155" y1="52500" x2="67155" y2="52500"/>
                        <a14:foregroundMark x1="62385" y1="53341" x2="68822" y2="52500"/>
                        <a14:foregroundMark x1="48362" y1="85733" x2="58736" y2="85517"/>
                        <a14:foregroundMark x1="52011" y1="90776" x2="52011" y2="90776"/>
                        <a14:foregroundMark x1="47816" y1="86573" x2="48649" y2="86573"/>
                        <a14:foregroundMark x1="48649" y1="86573" x2="53420" y2="84052"/>
                        <a14:foregroundMark x1="50316" y1="86767" x2="50316" y2="86767"/>
                        <a14:foregroundMark x1="50603" y1="90345" x2="50603" y2="90345"/>
                        <a14:foregroundMark x1="55374" y1="91832" x2="55374" y2="91832"/>
                        <a14:foregroundMark x1="56207" y1="89289" x2="56207" y2="89289"/>
                        <a14:foregroundMark x1="53132" y1="87823" x2="53132" y2="87823"/>
                        <a14:foregroundMark x1="58736" y1="86573" x2="46954" y2="85086"/>
                        <a14:foregroundMark x1="52011" y1="93922" x2="52011" y2="93922"/>
                        <a14:foregroundMark x1="53420" y1="94547" x2="53420" y2="94547"/>
                        <a14:foregroundMark x1="50316" y1="69116" x2="50316" y2="69116"/>
                        <a14:foregroundMark x1="50316" y1="67629" x2="50316" y2="67629"/>
                        <a14:foregroundMark x1="50316" y1="65948" x2="50316" y2="65948"/>
                        <a14:foregroundMark x1="50316" y1="63427" x2="50316" y2="63427"/>
                        <a14:foregroundMark x1="50316" y1="61336" x2="50316" y2="61336"/>
                        <a14:foregroundMark x1="48937" y1="58168" x2="48937" y2="58168"/>
                      </a14:backgroundRemoval>
                    </a14:imgEffect>
                  </a14:imgLayer>
                </a14:imgProps>
              </a:ext>
            </a:extLst>
          </a:blip>
          <a:srcRect l="34870" t="7817" r="21664" b="3760"/>
          <a:stretch/>
        </p:blipFill>
        <p:spPr>
          <a:xfrm rot="3726473">
            <a:off x="7647774" y="7862028"/>
            <a:ext cx="528263" cy="1432870"/>
          </a:xfrm>
          <a:prstGeom prst="rect">
            <a:avLst/>
          </a:prstGeom>
        </p:spPr>
      </p:pic>
      <p:pic>
        <p:nvPicPr>
          <p:cNvPr id="32" name="Picture 2" descr="Llave de 3 vías">
            <a:extLst>
              <a:ext uri="{FF2B5EF4-FFF2-40B4-BE49-F238E27FC236}">
                <a16:creationId xmlns:a16="http://schemas.microsoft.com/office/drawing/2014/main" id="{124A8F9A-4025-469C-82CD-7646811C5421}"/>
              </a:ext>
            </a:extLst>
          </p:cNvPr>
          <p:cNvPicPr>
            <a:picLocks noChangeAspect="1" noChangeArrowheads="1"/>
          </p:cNvPicPr>
          <p:nvPr/>
        </p:nvPicPr>
        <p:blipFill rotWithShape="1">
          <a:blip r:embed="rId6" cstate="print">
            <a:clrChange>
              <a:clrFrom>
                <a:srgbClr val="DFDFDF"/>
              </a:clrFrom>
              <a:clrTo>
                <a:srgbClr val="DFDFDF">
                  <a:alpha val="0"/>
                </a:srgbClr>
              </a:clrTo>
            </a:clrChange>
            <a:extLst>
              <a:ext uri="{28A0092B-C50C-407E-A947-70E740481C1C}">
                <a14:useLocalDpi xmlns:a14="http://schemas.microsoft.com/office/drawing/2010/main" val="0"/>
              </a:ext>
            </a:extLst>
          </a:blip>
          <a:srcRect l="22250" t="30353" r="15831" b="26857"/>
          <a:stretch/>
        </p:blipFill>
        <p:spPr bwMode="auto">
          <a:xfrm rot="18954606">
            <a:off x="7425635" y="4986575"/>
            <a:ext cx="890918" cy="6156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ydrophobic Filter with Female Luer Lock Inlet, Male Luer Lock Outlet -  28213 | Qosina">
            <a:extLst>
              <a:ext uri="{FF2B5EF4-FFF2-40B4-BE49-F238E27FC236}">
                <a16:creationId xmlns:a16="http://schemas.microsoft.com/office/drawing/2014/main" id="{D5571C59-F6F1-460E-8B65-D05675731565}"/>
              </a:ext>
            </a:extLst>
          </p:cNvPr>
          <p:cNvPicPr>
            <a:picLocks noChangeAspect="1" noChangeArrowheads="1"/>
          </p:cNvPicPr>
          <p:nvPr/>
        </p:nvPicPr>
        <p:blipFill>
          <a:blip r:embed="rId7"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rot="9362255">
            <a:off x="7407666" y="5992523"/>
            <a:ext cx="779943" cy="779943"/>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9A41791E-65AE-4E11-AB47-CFCAFB9FE0F3}"/>
              </a:ext>
            </a:extLst>
          </p:cNvPr>
          <p:cNvSpPr txBox="1"/>
          <p:nvPr/>
        </p:nvSpPr>
        <p:spPr>
          <a:xfrm>
            <a:off x="7018955" y="4253670"/>
            <a:ext cx="5576921" cy="502573"/>
          </a:xfrm>
          <a:prstGeom prst="rect">
            <a:avLst/>
          </a:prstGeom>
          <a:noFill/>
        </p:spPr>
        <p:txBody>
          <a:bodyPr wrap="square">
            <a:spAutoFit/>
          </a:bodyPr>
          <a:lstStyle/>
          <a:p>
            <a:pPr>
              <a:lnSpc>
                <a:spcPct val="170000"/>
              </a:lnSpc>
              <a:spcBef>
                <a:spcPct val="0"/>
              </a:spcBef>
              <a:spcAft>
                <a:spcPts val="600"/>
              </a:spcAft>
            </a:pPr>
            <a:r>
              <a:rPr lang="en-US" i="1" dirty="0">
                <a:solidFill>
                  <a:srgbClr val="5E8D2D"/>
                </a:solidFill>
                <a:latin typeface="Montserrat" panose="00000500000000000000" pitchFamily="2" charset="0"/>
                <a:ea typeface="+mj-ea"/>
                <a:cs typeface="Myanmar Text" panose="020B0502040204020203" pitchFamily="34" charset="0"/>
              </a:rPr>
              <a:t>Concentration Kit – Sterilized disposables * </a:t>
            </a:r>
            <a:endParaRPr lang="en-US" sz="1800" i="1" kern="1200" dirty="0">
              <a:solidFill>
                <a:srgbClr val="5E8D2D"/>
              </a:solidFill>
              <a:latin typeface="Montserrat" panose="00000500000000000000" pitchFamily="2" charset="0"/>
              <a:ea typeface="+mj-ea"/>
              <a:cs typeface="Myanmar Text" panose="020B0502040204020203" pitchFamily="34" charset="0"/>
            </a:endParaRPr>
          </a:p>
        </p:txBody>
      </p:sp>
      <p:sp>
        <p:nvSpPr>
          <p:cNvPr id="23" name="CuadroTexto 22">
            <a:extLst>
              <a:ext uri="{FF2B5EF4-FFF2-40B4-BE49-F238E27FC236}">
                <a16:creationId xmlns:a16="http://schemas.microsoft.com/office/drawing/2014/main" id="{00EEDCCC-3D47-4757-8DD7-7F2EC0FB6C30}"/>
              </a:ext>
            </a:extLst>
          </p:cNvPr>
          <p:cNvSpPr txBox="1"/>
          <p:nvPr/>
        </p:nvSpPr>
        <p:spPr>
          <a:xfrm>
            <a:off x="6940547" y="9147065"/>
            <a:ext cx="5714999" cy="184666"/>
          </a:xfrm>
          <a:prstGeom prst="rect">
            <a:avLst/>
          </a:prstGeom>
          <a:noFill/>
        </p:spPr>
        <p:txBody>
          <a:bodyPr wrap="square">
            <a:spAutoFit/>
          </a:bodyPr>
          <a:lstStyle/>
          <a:p>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Sterilized</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disposables</a:t>
            </a:r>
            <a:r>
              <a:rPr lang="es-ES" sz="600" i="1" dirty="0">
                <a:latin typeface="Montserrat" panose="00000500000000000000" pitchFamily="2" charset="0"/>
                <a:cs typeface="Myanmar Text" panose="020B0502040204020203" pitchFamily="34" charset="0"/>
              </a:rPr>
              <a:t> are </a:t>
            </a:r>
            <a:r>
              <a:rPr lang="es-ES" sz="600" i="1" dirty="0" err="1">
                <a:latin typeface="Montserrat" panose="00000500000000000000" pitchFamily="2" charset="0"/>
                <a:cs typeface="Myanmar Text" panose="020B0502040204020203" pitchFamily="34" charset="0"/>
              </a:rPr>
              <a:t>for</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only</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one</a:t>
            </a:r>
            <a:r>
              <a:rPr lang="es-ES" sz="600" i="1" dirty="0">
                <a:latin typeface="Montserrat" panose="00000500000000000000" pitchFamily="2" charset="0"/>
                <a:cs typeface="Myanmar Text" panose="020B0502040204020203" pitchFamily="34" charset="0"/>
              </a:rPr>
              <a:t> use </a:t>
            </a:r>
            <a:r>
              <a:rPr lang="es-ES" sz="600" i="1" dirty="0" err="1">
                <a:latin typeface="Montserrat" panose="00000500000000000000" pitchFamily="2" charset="0"/>
                <a:cs typeface="Myanmar Text" panose="020B0502040204020203" pitchFamily="34" charset="0"/>
              </a:rPr>
              <a:t>to</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avoid</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cross-contamination</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Multi-use</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of</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disposables</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could</a:t>
            </a:r>
            <a:r>
              <a:rPr lang="es-ES" sz="600" i="1" dirty="0">
                <a:latin typeface="Montserrat" panose="00000500000000000000" pitchFamily="2" charset="0"/>
                <a:cs typeface="Myanmar Text" panose="020B0502040204020203" pitchFamily="34" charset="0"/>
              </a:rPr>
              <a:t> be </a:t>
            </a:r>
            <a:r>
              <a:rPr lang="es-ES" sz="600" i="1" dirty="0" err="1">
                <a:latin typeface="Montserrat" panose="00000500000000000000" pitchFamily="2" charset="0"/>
                <a:cs typeface="Myanmar Text" panose="020B0502040204020203" pitchFamily="34" charset="0"/>
              </a:rPr>
              <a:t>suitable</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for</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evaluation</a:t>
            </a:r>
            <a:r>
              <a:rPr lang="es-ES" sz="600" i="1" dirty="0">
                <a:latin typeface="Montserrat" panose="00000500000000000000" pitchFamily="2" charset="0"/>
                <a:cs typeface="Myanmar Text" panose="020B0502040204020203" pitchFamily="34" charset="0"/>
              </a:rPr>
              <a:t> </a:t>
            </a:r>
            <a:r>
              <a:rPr lang="es-ES" sz="600" i="1" dirty="0" err="1">
                <a:latin typeface="Montserrat" panose="00000500000000000000" pitchFamily="2" charset="0"/>
                <a:cs typeface="Myanmar Text" panose="020B0502040204020203" pitchFamily="34" charset="0"/>
              </a:rPr>
              <a:t>purposes</a:t>
            </a:r>
            <a:r>
              <a:rPr lang="es-ES" sz="600" i="1" dirty="0">
                <a:latin typeface="Montserrat" panose="00000500000000000000" pitchFamily="2" charset="0"/>
                <a:cs typeface="Myanmar Text" panose="020B0502040204020203" pitchFamily="34" charset="0"/>
              </a:rPr>
              <a:t>. </a:t>
            </a:r>
          </a:p>
        </p:txBody>
      </p:sp>
      <p:pic>
        <p:nvPicPr>
          <p:cNvPr id="5" name="Imagen 4">
            <a:extLst>
              <a:ext uri="{FF2B5EF4-FFF2-40B4-BE49-F238E27FC236}">
                <a16:creationId xmlns:a16="http://schemas.microsoft.com/office/drawing/2014/main" id="{5B3FE48D-8B48-4118-B2CD-67466FECDC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21"/>
            <a:ext cx="12801600" cy="3000375"/>
          </a:xfrm>
          <a:prstGeom prst="rect">
            <a:avLst/>
          </a:prstGeom>
        </p:spPr>
      </p:pic>
      <p:pic>
        <p:nvPicPr>
          <p:cNvPr id="42" name="Imagen 41" descr="Logotipo, nombre de la empresa&#10;&#10;Descripción generada automáticamente">
            <a:extLst>
              <a:ext uri="{FF2B5EF4-FFF2-40B4-BE49-F238E27FC236}">
                <a16:creationId xmlns:a16="http://schemas.microsoft.com/office/drawing/2014/main" id="{5B174649-7FBE-4CE7-BDB2-58A3CF188EF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452" y="191799"/>
            <a:ext cx="1809261" cy="554166"/>
          </a:xfrm>
          <a:prstGeom prst="rect">
            <a:avLst/>
          </a:prstGeom>
        </p:spPr>
      </p:pic>
      <p:pic>
        <p:nvPicPr>
          <p:cNvPr id="229" name="Imagen 228" descr="Dibujo de ingeniería&#10;&#10;Descripción generada automáticamente">
            <a:extLst>
              <a:ext uri="{FF2B5EF4-FFF2-40B4-BE49-F238E27FC236}">
                <a16:creationId xmlns:a16="http://schemas.microsoft.com/office/drawing/2014/main" id="{DF3CAD33-3BBC-4548-8BD2-02E1C5B268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69" y="4139263"/>
            <a:ext cx="2281592" cy="1971280"/>
          </a:xfrm>
          <a:prstGeom prst="rect">
            <a:avLst/>
          </a:prstGeom>
        </p:spPr>
      </p:pic>
      <p:pic>
        <p:nvPicPr>
          <p:cNvPr id="230" name="Imagen 229" descr="Imagen que contiene lego, tabla, remoto&#10;&#10;Descripción generada automáticamente">
            <a:extLst>
              <a:ext uri="{FF2B5EF4-FFF2-40B4-BE49-F238E27FC236}">
                <a16:creationId xmlns:a16="http://schemas.microsoft.com/office/drawing/2014/main" id="{0512C372-B6BF-45AD-A183-CBF2EF2229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60472" y="3964111"/>
            <a:ext cx="2480075" cy="2194236"/>
          </a:xfrm>
          <a:prstGeom prst="rect">
            <a:avLst/>
          </a:prstGeom>
        </p:spPr>
      </p:pic>
      <p:graphicFrame>
        <p:nvGraphicFramePr>
          <p:cNvPr id="231" name="Tabla 13">
            <a:extLst>
              <a:ext uri="{FF2B5EF4-FFF2-40B4-BE49-F238E27FC236}">
                <a16:creationId xmlns:a16="http://schemas.microsoft.com/office/drawing/2014/main" id="{6C97B62B-4000-4340-846B-68884A25808C}"/>
              </a:ext>
            </a:extLst>
          </p:cNvPr>
          <p:cNvGraphicFramePr>
            <a:graphicFrameLocks noGrp="1"/>
          </p:cNvGraphicFramePr>
          <p:nvPr/>
        </p:nvGraphicFramePr>
        <p:xfrm>
          <a:off x="355451" y="6569614"/>
          <a:ext cx="6203632" cy="2870200"/>
        </p:xfrm>
        <a:graphic>
          <a:graphicData uri="http://schemas.openxmlformats.org/drawingml/2006/table">
            <a:tbl>
              <a:tblPr firstRow="1" bandRow="1">
                <a:tableStyleId>{2D5ABB26-0587-4C30-8999-92F81FD0307C}</a:tableStyleId>
              </a:tblPr>
              <a:tblGrid>
                <a:gridCol w="1113253">
                  <a:extLst>
                    <a:ext uri="{9D8B030D-6E8A-4147-A177-3AD203B41FA5}">
                      <a16:colId xmlns:a16="http://schemas.microsoft.com/office/drawing/2014/main" val="3695884076"/>
                    </a:ext>
                  </a:extLst>
                </a:gridCol>
                <a:gridCol w="5090379">
                  <a:extLst>
                    <a:ext uri="{9D8B030D-6E8A-4147-A177-3AD203B41FA5}">
                      <a16:colId xmlns:a16="http://schemas.microsoft.com/office/drawing/2014/main" val="2741557640"/>
                    </a:ext>
                  </a:extLst>
                </a:gridCol>
              </a:tblGrid>
              <a:tr h="0">
                <a:tc>
                  <a:txBody>
                    <a:bodyPr/>
                    <a:lstStyle/>
                    <a:p>
                      <a:pPr algn="ctr"/>
                      <a:r>
                        <a:rPr lang="en-GB" sz="1200" i="1" kern="1200" dirty="0">
                          <a:solidFill>
                            <a:schemeClr val="tx1"/>
                          </a:solidFill>
                          <a:effectLst/>
                          <a:latin typeface="Montserrat" panose="00000500000000000000" pitchFamily="2" charset="0"/>
                          <a:ea typeface="+mn-ea"/>
                          <a:cs typeface="Myanmar Text" panose="020B0502040204020203" pitchFamily="34" charset="0"/>
                        </a:rPr>
                        <a:t>1</a:t>
                      </a:r>
                      <a:endParaRPr lang="en-GB" sz="1200" i="1" kern="1200" noProof="0" dirty="0">
                        <a:solidFill>
                          <a:schemeClr val="tx1"/>
                        </a:solidFill>
                        <a:effectLst/>
                        <a:latin typeface="Montserrat" panose="00000500000000000000" pitchFamily="2" charset="0"/>
                        <a:ea typeface="+mn-ea"/>
                        <a:cs typeface="Myanmar Text" panose="020B0502040204020203"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Integrated 24 W peristaltic pump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159739"/>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LED status signal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507679"/>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err="1">
                          <a:solidFill>
                            <a:schemeClr val="tx1"/>
                          </a:solidFill>
                          <a:effectLst/>
                          <a:latin typeface="Montserrat" panose="00000500000000000000" pitchFamily="2" charset="0"/>
                          <a:ea typeface="+mn-ea"/>
                          <a:cs typeface="Myanmar Text" panose="020B0502040204020203" pitchFamily="34" charset="0"/>
                        </a:rPr>
                        <a:t>Celltrap</a:t>
                      </a:r>
                      <a:r>
                        <a:rPr lang="en-GB" sz="1200" i="1" kern="1200" dirty="0">
                          <a:solidFill>
                            <a:schemeClr val="tx1"/>
                          </a:solidFill>
                          <a:effectLst/>
                          <a:latin typeface="Montserrat" panose="00000500000000000000" pitchFamily="2" charset="0"/>
                          <a:ea typeface="+mn-ea"/>
                          <a:cs typeface="Myanmar Text" panose="020B0502040204020203" pitchFamily="34" charset="0"/>
                        </a:rPr>
                        <a:t> filter holder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075808"/>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LCD Display 2x16 pixels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404079"/>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Internal vibration absorber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4034718"/>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Internal aluminium pillars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0431428"/>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Anti-condensation drainage holes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919819"/>
                  </a:ext>
                </a:extLst>
              </a:tr>
              <a:tr h="370840">
                <a:tc>
                  <a:txBody>
                    <a:bodyPr/>
                    <a:lstStyle/>
                    <a:p>
                      <a:pPr algn="ctr"/>
                      <a:r>
                        <a:rPr lang="en-GB" sz="1200" i="1" kern="1200" noProof="0" dirty="0">
                          <a:solidFill>
                            <a:schemeClr val="tx1"/>
                          </a:solidFill>
                          <a:effectLst/>
                          <a:latin typeface="Montserrat" panose="00000500000000000000" pitchFamily="2" charset="0"/>
                          <a:ea typeface="+mn-ea"/>
                          <a:cs typeface="Myanmar Text" panose="020B0502040204020203" pitchFamily="34" charset="0"/>
                        </a:rPr>
                        <a:t>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ontserrat" panose="00000500000000000000" pitchFamily="2" charset="0"/>
                          <a:ea typeface="+mn-ea"/>
                          <a:cs typeface="Myanmar Text" panose="020B0502040204020203" pitchFamily="34" charset="0"/>
                        </a:rPr>
                        <a:t>Battery power bank with external Micro-USB battery charger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7838605"/>
                  </a:ext>
                </a:extLst>
              </a:tr>
            </a:tbl>
          </a:graphicData>
        </a:graphic>
      </p:graphicFrame>
      <p:sp>
        <p:nvSpPr>
          <p:cNvPr id="232" name="CuadroTexto 231">
            <a:extLst>
              <a:ext uri="{FF2B5EF4-FFF2-40B4-BE49-F238E27FC236}">
                <a16:creationId xmlns:a16="http://schemas.microsoft.com/office/drawing/2014/main" id="{F1C9A025-3555-4390-9D0B-D122900C136E}"/>
              </a:ext>
            </a:extLst>
          </p:cNvPr>
          <p:cNvSpPr txBox="1"/>
          <p:nvPr/>
        </p:nvSpPr>
        <p:spPr>
          <a:xfrm>
            <a:off x="289144" y="5992068"/>
            <a:ext cx="4062277" cy="502573"/>
          </a:xfrm>
          <a:prstGeom prst="rect">
            <a:avLst/>
          </a:prstGeom>
          <a:noFill/>
        </p:spPr>
        <p:txBody>
          <a:bodyPr wrap="square">
            <a:spAutoFit/>
          </a:bodyPr>
          <a:lstStyle/>
          <a:p>
            <a:pPr>
              <a:lnSpc>
                <a:spcPct val="170000"/>
              </a:lnSpc>
              <a:spcBef>
                <a:spcPct val="0"/>
              </a:spcBef>
              <a:spcAft>
                <a:spcPts val="600"/>
              </a:spcAft>
            </a:pPr>
            <a:r>
              <a:rPr lang="en-US" i="1" dirty="0">
                <a:solidFill>
                  <a:srgbClr val="5E8D2D"/>
                </a:solidFill>
                <a:latin typeface="Montserrat" panose="00000500000000000000" pitchFamily="2" charset="0"/>
                <a:ea typeface="+mj-ea"/>
                <a:cs typeface="Myanmar Text" panose="020B0502040204020203" pitchFamily="34" charset="0"/>
              </a:rPr>
              <a:t>Concentrator - Internal features</a:t>
            </a:r>
            <a:endParaRPr lang="en-US" sz="1800" i="1" kern="1200" dirty="0">
              <a:solidFill>
                <a:srgbClr val="5E8D2D"/>
              </a:solidFill>
              <a:latin typeface="Montserrat" panose="00000500000000000000" pitchFamily="2" charset="0"/>
              <a:ea typeface="+mj-ea"/>
              <a:cs typeface="Myanmar Text" panose="020B0502040204020203" pitchFamily="34" charset="0"/>
            </a:endParaRPr>
          </a:p>
        </p:txBody>
      </p:sp>
      <p:sp>
        <p:nvSpPr>
          <p:cNvPr id="12" name="Diagrama de flujo: conector 11">
            <a:extLst>
              <a:ext uri="{FF2B5EF4-FFF2-40B4-BE49-F238E27FC236}">
                <a16:creationId xmlns:a16="http://schemas.microsoft.com/office/drawing/2014/main" id="{29539CEE-D6B7-4C16-A228-DA14DFB3CF10}"/>
              </a:ext>
            </a:extLst>
          </p:cNvPr>
          <p:cNvSpPr/>
          <p:nvPr/>
        </p:nvSpPr>
        <p:spPr>
          <a:xfrm>
            <a:off x="551575" y="5652950"/>
            <a:ext cx="236329" cy="239155"/>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Montserrat" panose="00000500000000000000" pitchFamily="2" charset="0"/>
              </a:rPr>
              <a:t>1</a:t>
            </a:r>
          </a:p>
        </p:txBody>
      </p:sp>
      <p:sp>
        <p:nvSpPr>
          <p:cNvPr id="235" name="Diagrama de flujo: conector 234">
            <a:extLst>
              <a:ext uri="{FF2B5EF4-FFF2-40B4-BE49-F238E27FC236}">
                <a16:creationId xmlns:a16="http://schemas.microsoft.com/office/drawing/2014/main" id="{978B6CCC-63E4-4E9F-B723-400F5639942E}"/>
              </a:ext>
            </a:extLst>
          </p:cNvPr>
          <p:cNvSpPr/>
          <p:nvPr/>
        </p:nvSpPr>
        <p:spPr>
          <a:xfrm>
            <a:off x="3847660" y="5030342"/>
            <a:ext cx="236329" cy="239155"/>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Montserrat" panose="00000500000000000000" pitchFamily="2" charset="0"/>
              </a:rPr>
              <a:t>6</a:t>
            </a:r>
          </a:p>
        </p:txBody>
      </p:sp>
      <p:sp>
        <p:nvSpPr>
          <p:cNvPr id="236" name="Diagrama de flujo: conector 235">
            <a:extLst>
              <a:ext uri="{FF2B5EF4-FFF2-40B4-BE49-F238E27FC236}">
                <a16:creationId xmlns:a16="http://schemas.microsoft.com/office/drawing/2014/main" id="{79B69A1C-2C0A-4E84-8184-600A0898017E}"/>
              </a:ext>
            </a:extLst>
          </p:cNvPr>
          <p:cNvSpPr/>
          <p:nvPr/>
        </p:nvSpPr>
        <p:spPr>
          <a:xfrm>
            <a:off x="6041113" y="5660845"/>
            <a:ext cx="236329" cy="239155"/>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Montserrat" panose="00000500000000000000" pitchFamily="2" charset="0"/>
              </a:rPr>
              <a:t>8</a:t>
            </a:r>
          </a:p>
        </p:txBody>
      </p:sp>
      <p:sp>
        <p:nvSpPr>
          <p:cNvPr id="237" name="Diagrama de flujo: conector 236">
            <a:extLst>
              <a:ext uri="{FF2B5EF4-FFF2-40B4-BE49-F238E27FC236}">
                <a16:creationId xmlns:a16="http://schemas.microsoft.com/office/drawing/2014/main" id="{AC43D3AB-EFE4-4D6A-98D3-C602265EED23}"/>
              </a:ext>
            </a:extLst>
          </p:cNvPr>
          <p:cNvSpPr/>
          <p:nvPr/>
        </p:nvSpPr>
        <p:spPr>
          <a:xfrm>
            <a:off x="1467141" y="4726537"/>
            <a:ext cx="236329" cy="239155"/>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bg1"/>
                </a:solidFill>
                <a:latin typeface="Montserrat" panose="00000500000000000000" pitchFamily="2" charset="0"/>
              </a:rPr>
              <a:t>3</a:t>
            </a:r>
          </a:p>
        </p:txBody>
      </p:sp>
      <p:sp>
        <p:nvSpPr>
          <p:cNvPr id="240" name="Diagrama de flujo: conector 239">
            <a:extLst>
              <a:ext uri="{FF2B5EF4-FFF2-40B4-BE49-F238E27FC236}">
                <a16:creationId xmlns:a16="http://schemas.microsoft.com/office/drawing/2014/main" id="{C52C2275-EC8F-435F-9756-21BF70DFBCEA}"/>
              </a:ext>
            </a:extLst>
          </p:cNvPr>
          <p:cNvSpPr/>
          <p:nvPr/>
        </p:nvSpPr>
        <p:spPr>
          <a:xfrm>
            <a:off x="3013274" y="4330289"/>
            <a:ext cx="236329" cy="239155"/>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Montserrat" panose="00000500000000000000" pitchFamily="2" charset="0"/>
              </a:rPr>
              <a:t>4</a:t>
            </a:r>
          </a:p>
        </p:txBody>
      </p:sp>
      <p:sp>
        <p:nvSpPr>
          <p:cNvPr id="241" name="Diagrama de flujo: conector 240">
            <a:extLst>
              <a:ext uri="{FF2B5EF4-FFF2-40B4-BE49-F238E27FC236}">
                <a16:creationId xmlns:a16="http://schemas.microsoft.com/office/drawing/2014/main" id="{4BF7C89B-9051-4325-8B50-672D7A4BF7E3}"/>
              </a:ext>
            </a:extLst>
          </p:cNvPr>
          <p:cNvSpPr/>
          <p:nvPr/>
        </p:nvSpPr>
        <p:spPr>
          <a:xfrm>
            <a:off x="4851848" y="5638879"/>
            <a:ext cx="236329" cy="239155"/>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Montserrat" panose="00000500000000000000" pitchFamily="2" charset="0"/>
              </a:rPr>
              <a:t>7</a:t>
            </a:r>
          </a:p>
        </p:txBody>
      </p:sp>
      <p:sp>
        <p:nvSpPr>
          <p:cNvPr id="242" name="Diagrama de flujo: conector 241">
            <a:extLst>
              <a:ext uri="{FF2B5EF4-FFF2-40B4-BE49-F238E27FC236}">
                <a16:creationId xmlns:a16="http://schemas.microsoft.com/office/drawing/2014/main" id="{A4B0AF38-B959-4816-899A-E67EED7F8C2B}"/>
              </a:ext>
            </a:extLst>
          </p:cNvPr>
          <p:cNvSpPr/>
          <p:nvPr/>
        </p:nvSpPr>
        <p:spPr>
          <a:xfrm>
            <a:off x="749404" y="4496144"/>
            <a:ext cx="236329" cy="239155"/>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bg1"/>
                </a:solidFill>
                <a:latin typeface="Montserrat" panose="00000500000000000000" pitchFamily="2" charset="0"/>
              </a:rPr>
              <a:t>2</a:t>
            </a:r>
          </a:p>
        </p:txBody>
      </p:sp>
      <p:sp>
        <p:nvSpPr>
          <p:cNvPr id="243" name="Diagrama de flujo: conector 242">
            <a:extLst>
              <a:ext uri="{FF2B5EF4-FFF2-40B4-BE49-F238E27FC236}">
                <a16:creationId xmlns:a16="http://schemas.microsoft.com/office/drawing/2014/main" id="{79DA54C6-8349-4715-B43B-6B88CC31E508}"/>
              </a:ext>
            </a:extLst>
          </p:cNvPr>
          <p:cNvSpPr/>
          <p:nvPr/>
        </p:nvSpPr>
        <p:spPr>
          <a:xfrm>
            <a:off x="3201979" y="5251158"/>
            <a:ext cx="236329" cy="239155"/>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bg1"/>
                </a:solidFill>
                <a:latin typeface="Montserrat" panose="00000500000000000000" pitchFamily="2" charset="0"/>
              </a:rPr>
              <a:t>5</a:t>
            </a:r>
          </a:p>
        </p:txBody>
      </p:sp>
    </p:spTree>
    <p:extLst>
      <p:ext uri="{BB962C8B-B14F-4D97-AF65-F5344CB8AC3E}">
        <p14:creationId xmlns:p14="http://schemas.microsoft.com/office/powerpoint/2010/main" val="1236951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BB4BFEE-F6C4-475D-8C0E-F04766E0D43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99464" y="4736043"/>
            <a:ext cx="2208410" cy="1778494"/>
          </a:xfrm>
          <a:prstGeom prst="rect">
            <a:avLst/>
          </a:prstGeom>
        </p:spPr>
      </p:pic>
      <p:pic>
        <p:nvPicPr>
          <p:cNvPr id="65" name="Picture 17" descr="Diagram&#10;&#10;Description automatically generated">
            <a:extLst>
              <a:ext uri="{FF2B5EF4-FFF2-40B4-BE49-F238E27FC236}">
                <a16:creationId xmlns:a16="http://schemas.microsoft.com/office/drawing/2014/main" id="{D7B8728E-0608-4B19-836F-260D15FBC2A7}"/>
              </a:ext>
            </a:extLst>
          </p:cNvPr>
          <p:cNvPicPr>
            <a:picLocks noChangeAspect="1"/>
          </p:cNvPicPr>
          <p:nvPr/>
        </p:nvPicPr>
        <p:blipFill rotWithShape="1">
          <a:blip r:embed="rId3"/>
          <a:srcRect r="32574"/>
          <a:stretch/>
        </p:blipFill>
        <p:spPr>
          <a:xfrm>
            <a:off x="1530390" y="5066683"/>
            <a:ext cx="1967909" cy="2109713"/>
          </a:xfrm>
          <a:prstGeom prst="rect">
            <a:avLst/>
          </a:prstGeom>
        </p:spPr>
      </p:pic>
      <p:sp>
        <p:nvSpPr>
          <p:cNvPr id="13" name="Rectángulo 12">
            <a:extLst>
              <a:ext uri="{FF2B5EF4-FFF2-40B4-BE49-F238E27FC236}">
                <a16:creationId xmlns:a16="http://schemas.microsoft.com/office/drawing/2014/main" id="{5E6EE395-C4EB-41D5-A4AE-37B589E06EE5}"/>
              </a:ext>
            </a:extLst>
          </p:cNvPr>
          <p:cNvSpPr/>
          <p:nvPr/>
        </p:nvSpPr>
        <p:spPr>
          <a:xfrm>
            <a:off x="0" y="2978221"/>
            <a:ext cx="12801600" cy="1060379"/>
          </a:xfrm>
          <a:prstGeom prst="rect">
            <a:avLst/>
          </a:prstGeom>
          <a:gradFill flip="none" rotWithShape="1">
            <a:gsLst>
              <a:gs pos="0">
                <a:srgbClr val="547C28"/>
              </a:gs>
              <a:gs pos="49000">
                <a:srgbClr val="71AA36"/>
              </a:gs>
              <a:gs pos="79000">
                <a:srgbClr val="80B249"/>
              </a:gs>
              <a:gs pos="100000">
                <a:srgbClr val="B9D396"/>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0" name="Forma libre: forma 19">
            <a:extLst>
              <a:ext uri="{FF2B5EF4-FFF2-40B4-BE49-F238E27FC236}">
                <a16:creationId xmlns:a16="http://schemas.microsoft.com/office/drawing/2014/main" id="{66625673-0511-48A2-8F71-66D9B2159998}"/>
              </a:ext>
            </a:extLst>
          </p:cNvPr>
          <p:cNvSpPr/>
          <p:nvPr/>
        </p:nvSpPr>
        <p:spPr>
          <a:xfrm>
            <a:off x="5810250" y="2978220"/>
            <a:ext cx="4203312" cy="1060379"/>
          </a:xfrm>
          <a:custGeom>
            <a:avLst/>
            <a:gdLst>
              <a:gd name="connsiteX0" fmla="*/ 2791544 w 4203312"/>
              <a:gd name="connsiteY0" fmla="*/ 0 h 1060379"/>
              <a:gd name="connsiteX1" fmla="*/ 4203312 w 4203312"/>
              <a:gd name="connsiteY1" fmla="*/ 0 h 1060379"/>
              <a:gd name="connsiteX2" fmla="*/ 4203312 w 4203312"/>
              <a:gd name="connsiteY2" fmla="*/ 26895 h 1060379"/>
              <a:gd name="connsiteX3" fmla="*/ 4144532 w 4203312"/>
              <a:gd name="connsiteY3" fmla="*/ 70766 h 1060379"/>
              <a:gd name="connsiteX4" fmla="*/ 1496977 w 4203312"/>
              <a:gd name="connsiteY4" fmla="*/ 1056545 h 1060379"/>
              <a:gd name="connsiteX5" fmla="*/ 1447800 w 4203312"/>
              <a:gd name="connsiteY5" fmla="*/ 1060379 h 1060379"/>
              <a:gd name="connsiteX6" fmla="*/ 0 w 4203312"/>
              <a:gd name="connsiteY6" fmla="*/ 1060379 h 1060379"/>
              <a:gd name="connsiteX7" fmla="*/ 49177 w 4203312"/>
              <a:gd name="connsiteY7" fmla="*/ 1056545 h 1060379"/>
              <a:gd name="connsiteX8" fmla="*/ 2696730 w 4203312"/>
              <a:gd name="connsiteY8" fmla="*/ 70766 h 106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312" h="1060379">
                <a:moveTo>
                  <a:pt x="2791544" y="0"/>
                </a:moveTo>
                <a:lnTo>
                  <a:pt x="4203312" y="0"/>
                </a:lnTo>
                <a:lnTo>
                  <a:pt x="4203312" y="26895"/>
                </a:lnTo>
                <a:lnTo>
                  <a:pt x="4144532" y="70766"/>
                </a:lnTo>
                <a:cubicBezTo>
                  <a:pt x="3385574" y="604787"/>
                  <a:pt x="2479976" y="955749"/>
                  <a:pt x="1496977" y="1056545"/>
                </a:cubicBezTo>
                <a:lnTo>
                  <a:pt x="1447800" y="1060379"/>
                </a:lnTo>
                <a:lnTo>
                  <a:pt x="0" y="1060379"/>
                </a:lnTo>
                <a:lnTo>
                  <a:pt x="49177" y="1056545"/>
                </a:lnTo>
                <a:cubicBezTo>
                  <a:pt x="1032177" y="955748"/>
                  <a:pt x="1937774" y="604786"/>
                  <a:pt x="2696730" y="70766"/>
                </a:cubicBezTo>
                <a:close/>
              </a:path>
            </a:pathLst>
          </a:custGeom>
          <a:gradFill flip="none" rotWithShape="1">
            <a:gsLst>
              <a:gs pos="0">
                <a:srgbClr val="547C28"/>
              </a:gs>
              <a:gs pos="24000">
                <a:srgbClr val="71AA36"/>
              </a:gs>
              <a:gs pos="65000">
                <a:srgbClr val="C0D79F"/>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1" name="Forma libre: forma 20">
            <a:extLst>
              <a:ext uri="{FF2B5EF4-FFF2-40B4-BE49-F238E27FC236}">
                <a16:creationId xmlns:a16="http://schemas.microsoft.com/office/drawing/2014/main" id="{A2BDE2DC-0ECB-46CB-9B38-7A6027FA691C}"/>
              </a:ext>
            </a:extLst>
          </p:cNvPr>
          <p:cNvSpPr/>
          <p:nvPr/>
        </p:nvSpPr>
        <p:spPr>
          <a:xfrm>
            <a:off x="4482906" y="2978219"/>
            <a:ext cx="4203312" cy="1060379"/>
          </a:xfrm>
          <a:custGeom>
            <a:avLst/>
            <a:gdLst>
              <a:gd name="connsiteX0" fmla="*/ 2791544 w 4203312"/>
              <a:gd name="connsiteY0" fmla="*/ 0 h 1060379"/>
              <a:gd name="connsiteX1" fmla="*/ 4203312 w 4203312"/>
              <a:gd name="connsiteY1" fmla="*/ 0 h 1060379"/>
              <a:gd name="connsiteX2" fmla="*/ 4203312 w 4203312"/>
              <a:gd name="connsiteY2" fmla="*/ 26895 h 1060379"/>
              <a:gd name="connsiteX3" fmla="*/ 4144532 w 4203312"/>
              <a:gd name="connsiteY3" fmla="*/ 70766 h 1060379"/>
              <a:gd name="connsiteX4" fmla="*/ 1496977 w 4203312"/>
              <a:gd name="connsiteY4" fmla="*/ 1056545 h 1060379"/>
              <a:gd name="connsiteX5" fmla="*/ 1447800 w 4203312"/>
              <a:gd name="connsiteY5" fmla="*/ 1060379 h 1060379"/>
              <a:gd name="connsiteX6" fmla="*/ 0 w 4203312"/>
              <a:gd name="connsiteY6" fmla="*/ 1060379 h 1060379"/>
              <a:gd name="connsiteX7" fmla="*/ 49177 w 4203312"/>
              <a:gd name="connsiteY7" fmla="*/ 1056545 h 1060379"/>
              <a:gd name="connsiteX8" fmla="*/ 2696730 w 4203312"/>
              <a:gd name="connsiteY8" fmla="*/ 70766 h 106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312" h="1060379">
                <a:moveTo>
                  <a:pt x="2791544" y="0"/>
                </a:moveTo>
                <a:lnTo>
                  <a:pt x="4203312" y="0"/>
                </a:lnTo>
                <a:lnTo>
                  <a:pt x="4203312" y="26895"/>
                </a:lnTo>
                <a:lnTo>
                  <a:pt x="4144532" y="70766"/>
                </a:lnTo>
                <a:cubicBezTo>
                  <a:pt x="3385574" y="604787"/>
                  <a:pt x="2479976" y="955749"/>
                  <a:pt x="1496977" y="1056545"/>
                </a:cubicBezTo>
                <a:lnTo>
                  <a:pt x="1447800" y="1060379"/>
                </a:lnTo>
                <a:lnTo>
                  <a:pt x="0" y="1060379"/>
                </a:lnTo>
                <a:lnTo>
                  <a:pt x="49177" y="1056545"/>
                </a:lnTo>
                <a:cubicBezTo>
                  <a:pt x="1032177" y="955748"/>
                  <a:pt x="1937774" y="604786"/>
                  <a:pt x="2696730" y="70766"/>
                </a:cubicBezTo>
                <a:close/>
              </a:path>
            </a:pathLst>
          </a:custGeom>
          <a:solidFill>
            <a:srgbClr val="9BC2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CuadroTexto 21">
            <a:extLst>
              <a:ext uri="{FF2B5EF4-FFF2-40B4-BE49-F238E27FC236}">
                <a16:creationId xmlns:a16="http://schemas.microsoft.com/office/drawing/2014/main" id="{FEAA5349-2AF6-422B-B96F-B1B88D93F033}"/>
              </a:ext>
            </a:extLst>
          </p:cNvPr>
          <p:cNvSpPr txBox="1"/>
          <p:nvPr/>
        </p:nvSpPr>
        <p:spPr>
          <a:xfrm>
            <a:off x="289144" y="3253769"/>
            <a:ext cx="5231963" cy="523220"/>
          </a:xfrm>
          <a:prstGeom prst="rect">
            <a:avLst/>
          </a:prstGeom>
          <a:noFill/>
        </p:spPr>
        <p:txBody>
          <a:bodyPr wrap="square">
            <a:spAutoFit/>
          </a:bodyPr>
          <a:lstStyle/>
          <a:p>
            <a:r>
              <a:rPr lang="en-US" sz="2800" b="1" dirty="0">
                <a:solidFill>
                  <a:schemeClr val="bg1"/>
                </a:solidFill>
                <a:latin typeface="Montserrat" panose="00000500000000000000" pitchFamily="2" charset="0"/>
              </a:rPr>
              <a:t>SXS-CON</a:t>
            </a:r>
          </a:p>
        </p:txBody>
      </p:sp>
      <p:sp>
        <p:nvSpPr>
          <p:cNvPr id="24" name="CuadroTexto 23">
            <a:extLst>
              <a:ext uri="{FF2B5EF4-FFF2-40B4-BE49-F238E27FC236}">
                <a16:creationId xmlns:a16="http://schemas.microsoft.com/office/drawing/2014/main" id="{653D3634-486A-4FA0-9036-D301C921590E}"/>
              </a:ext>
            </a:extLst>
          </p:cNvPr>
          <p:cNvSpPr txBox="1"/>
          <p:nvPr/>
        </p:nvSpPr>
        <p:spPr>
          <a:xfrm>
            <a:off x="2175143" y="3363178"/>
            <a:ext cx="5231963" cy="369332"/>
          </a:xfrm>
          <a:prstGeom prst="rect">
            <a:avLst/>
          </a:prstGeom>
          <a:noFill/>
        </p:spPr>
        <p:txBody>
          <a:bodyPr wrap="square">
            <a:spAutoFit/>
          </a:bodyPr>
          <a:lstStyle/>
          <a:p>
            <a:r>
              <a:rPr lang="en-US" i="1" dirty="0">
                <a:solidFill>
                  <a:schemeClr val="bg1"/>
                </a:solidFill>
                <a:latin typeface="Montserrat" panose="00000500000000000000" pitchFamily="2" charset="0"/>
              </a:rPr>
              <a:t>Portable concentrator system</a:t>
            </a:r>
          </a:p>
        </p:txBody>
      </p:sp>
      <p:sp>
        <p:nvSpPr>
          <p:cNvPr id="26" name="CuadroTexto 25">
            <a:extLst>
              <a:ext uri="{FF2B5EF4-FFF2-40B4-BE49-F238E27FC236}">
                <a16:creationId xmlns:a16="http://schemas.microsoft.com/office/drawing/2014/main" id="{345B6E1C-6E47-44C4-AFF5-350CC6218370}"/>
              </a:ext>
            </a:extLst>
          </p:cNvPr>
          <p:cNvSpPr txBox="1"/>
          <p:nvPr/>
        </p:nvSpPr>
        <p:spPr>
          <a:xfrm>
            <a:off x="9816299" y="3099880"/>
            <a:ext cx="2807137" cy="830997"/>
          </a:xfrm>
          <a:prstGeom prst="rect">
            <a:avLst/>
          </a:prstGeom>
          <a:noFill/>
        </p:spPr>
        <p:txBody>
          <a:bodyPr wrap="square">
            <a:spAutoFit/>
          </a:bodyPr>
          <a:lstStyle/>
          <a:p>
            <a:pPr algn="just"/>
            <a:r>
              <a:rPr lang="en-US" sz="1200" i="1" dirty="0">
                <a:solidFill>
                  <a:schemeClr val="bg1"/>
                </a:solidFill>
                <a:latin typeface="Montserrat" panose="00000500000000000000" pitchFamily="2" charset="0"/>
              </a:rPr>
              <a:t>Enhance rapidly the sensitivity and representativeness of your microbiological  assessment by a pre-concentration step. </a:t>
            </a:r>
          </a:p>
        </p:txBody>
      </p:sp>
      <p:sp>
        <p:nvSpPr>
          <p:cNvPr id="33" name="CuadroTexto 32">
            <a:extLst>
              <a:ext uri="{FF2B5EF4-FFF2-40B4-BE49-F238E27FC236}">
                <a16:creationId xmlns:a16="http://schemas.microsoft.com/office/drawing/2014/main" id="{DD7946EE-E5AD-42BC-B7F0-4E40AC6A4809}"/>
              </a:ext>
            </a:extLst>
          </p:cNvPr>
          <p:cNvSpPr txBox="1"/>
          <p:nvPr/>
        </p:nvSpPr>
        <p:spPr>
          <a:xfrm>
            <a:off x="289144" y="4241489"/>
            <a:ext cx="5576921" cy="502573"/>
          </a:xfrm>
          <a:prstGeom prst="rect">
            <a:avLst/>
          </a:prstGeom>
          <a:noFill/>
        </p:spPr>
        <p:txBody>
          <a:bodyPr wrap="square">
            <a:spAutoFit/>
          </a:bodyPr>
          <a:lstStyle/>
          <a:p>
            <a:pPr>
              <a:lnSpc>
                <a:spcPct val="170000"/>
              </a:lnSpc>
              <a:spcBef>
                <a:spcPct val="0"/>
              </a:spcBef>
              <a:spcAft>
                <a:spcPts val="600"/>
              </a:spcAft>
            </a:pPr>
            <a:r>
              <a:rPr lang="en-US" i="1" dirty="0">
                <a:solidFill>
                  <a:srgbClr val="5E8D2D"/>
                </a:solidFill>
                <a:latin typeface="Montserrat" panose="00000500000000000000" pitchFamily="2" charset="0"/>
                <a:ea typeface="+mj-ea"/>
                <a:cs typeface="Myanmar Text" panose="020B0502040204020203" pitchFamily="34" charset="0"/>
              </a:rPr>
              <a:t>Filtration Step : Microorganism trapping</a:t>
            </a:r>
            <a:endParaRPr lang="en-US" sz="1800" i="1" kern="1200" dirty="0">
              <a:solidFill>
                <a:srgbClr val="5E8D2D"/>
              </a:solidFill>
              <a:latin typeface="Montserrat" panose="00000500000000000000" pitchFamily="2" charset="0"/>
              <a:ea typeface="+mj-ea"/>
              <a:cs typeface="Myanmar Text" panose="020B0502040204020203" pitchFamily="34" charset="0"/>
            </a:endParaRPr>
          </a:p>
        </p:txBody>
      </p:sp>
      <p:sp>
        <p:nvSpPr>
          <p:cNvPr id="43" name="CuadroTexto 42">
            <a:extLst>
              <a:ext uri="{FF2B5EF4-FFF2-40B4-BE49-F238E27FC236}">
                <a16:creationId xmlns:a16="http://schemas.microsoft.com/office/drawing/2014/main" id="{FD257F7C-2D45-4D00-8E3B-52F30D63C1B3}"/>
              </a:ext>
            </a:extLst>
          </p:cNvPr>
          <p:cNvSpPr txBox="1"/>
          <p:nvPr/>
        </p:nvSpPr>
        <p:spPr>
          <a:xfrm>
            <a:off x="2351257" y="6714731"/>
            <a:ext cx="1569200" cy="461665"/>
          </a:xfrm>
          <a:prstGeom prst="rect">
            <a:avLst/>
          </a:prstGeom>
          <a:noFill/>
        </p:spPr>
        <p:txBody>
          <a:bodyPr wrap="square" rtlCol="0">
            <a:spAutoFit/>
          </a:bodyPr>
          <a:lstStyle/>
          <a:p>
            <a:r>
              <a:rPr lang="es-ES" sz="1200" dirty="0" err="1">
                <a:latin typeface="Montserrat" panose="00000500000000000000" pitchFamily="2" charset="0"/>
                <a:cs typeface="Myanmar Text" panose="020B0502040204020203" pitchFamily="34" charset="0"/>
              </a:rPr>
              <a:t>Internal</a:t>
            </a:r>
            <a:r>
              <a:rPr lang="es-ES" sz="1200" dirty="0">
                <a:latin typeface="Montserrat" panose="00000500000000000000" pitchFamily="2" charset="0"/>
                <a:cs typeface="Myanmar Text" panose="020B0502040204020203" pitchFamily="34" charset="0"/>
              </a:rPr>
              <a:t> </a:t>
            </a:r>
          </a:p>
          <a:p>
            <a:r>
              <a:rPr lang="es-ES" sz="1200" dirty="0" err="1">
                <a:latin typeface="Montserrat" panose="00000500000000000000" pitchFamily="2" charset="0"/>
                <a:cs typeface="Myanmar Text" panose="020B0502040204020203" pitchFamily="34" charset="0"/>
              </a:rPr>
              <a:t>Peristaltic</a:t>
            </a:r>
            <a:r>
              <a:rPr lang="es-ES" sz="1200" dirty="0">
                <a:latin typeface="Montserrat" panose="00000500000000000000" pitchFamily="2" charset="0"/>
                <a:cs typeface="Myanmar Text" panose="020B0502040204020203" pitchFamily="34" charset="0"/>
              </a:rPr>
              <a:t> </a:t>
            </a:r>
            <a:r>
              <a:rPr lang="es-ES" sz="1200" dirty="0" err="1">
                <a:latin typeface="Montserrat" panose="00000500000000000000" pitchFamily="2" charset="0"/>
                <a:cs typeface="Myanmar Text" panose="020B0502040204020203" pitchFamily="34" charset="0"/>
              </a:rPr>
              <a:t>Pump</a:t>
            </a:r>
            <a:endParaRPr lang="es-ES" sz="1200" dirty="0">
              <a:latin typeface="Montserrat" panose="00000500000000000000" pitchFamily="2" charset="0"/>
              <a:cs typeface="Myanmar Text" panose="020B0502040204020203" pitchFamily="34" charset="0"/>
            </a:endParaRPr>
          </a:p>
        </p:txBody>
      </p:sp>
      <p:sp>
        <p:nvSpPr>
          <p:cNvPr id="62" name="Teardrop 13">
            <a:extLst>
              <a:ext uri="{FF2B5EF4-FFF2-40B4-BE49-F238E27FC236}">
                <a16:creationId xmlns:a16="http://schemas.microsoft.com/office/drawing/2014/main" id="{EFE92DEE-EFBA-47F2-BEAF-A97BC3985AD7}"/>
              </a:ext>
            </a:extLst>
          </p:cNvPr>
          <p:cNvSpPr/>
          <p:nvPr/>
        </p:nvSpPr>
        <p:spPr>
          <a:xfrm rot="18764105">
            <a:off x="4581201" y="6635243"/>
            <a:ext cx="130358" cy="128650"/>
          </a:xfrm>
          <a:prstGeom prst="teardrop">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4">
            <a:extLst>
              <a:ext uri="{FF2B5EF4-FFF2-40B4-BE49-F238E27FC236}">
                <a16:creationId xmlns:a16="http://schemas.microsoft.com/office/drawing/2014/main" id="{4C3CD223-8C36-4504-A821-C31C8932D911}"/>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185" y="5833753"/>
            <a:ext cx="1603773" cy="1012381"/>
          </a:xfrm>
          <a:prstGeom prst="rect">
            <a:avLst/>
          </a:prstGeom>
          <a:noFill/>
          <a:extLst>
            <a:ext uri="{909E8E84-426E-40DD-AFC4-6F175D3DCCD1}">
              <a14:hiddenFill xmlns:a14="http://schemas.microsoft.com/office/drawing/2010/main">
                <a:solidFill>
                  <a:srgbClr val="FFFFFF"/>
                </a:solidFill>
              </a14:hiddenFill>
            </a:ext>
          </a:extLst>
        </p:spPr>
      </p:pic>
      <p:sp>
        <p:nvSpPr>
          <p:cNvPr id="67" name="CuadroTexto 66">
            <a:extLst>
              <a:ext uri="{FF2B5EF4-FFF2-40B4-BE49-F238E27FC236}">
                <a16:creationId xmlns:a16="http://schemas.microsoft.com/office/drawing/2014/main" id="{61ECF71E-2D4C-4976-A571-C124ED42EF16}"/>
              </a:ext>
            </a:extLst>
          </p:cNvPr>
          <p:cNvSpPr txBox="1"/>
          <p:nvPr/>
        </p:nvSpPr>
        <p:spPr>
          <a:xfrm>
            <a:off x="3886844" y="5258967"/>
            <a:ext cx="1569200" cy="461665"/>
          </a:xfrm>
          <a:prstGeom prst="rect">
            <a:avLst/>
          </a:prstGeom>
          <a:noFill/>
        </p:spPr>
        <p:txBody>
          <a:bodyPr wrap="square" rtlCol="0">
            <a:spAutoFit/>
          </a:bodyPr>
          <a:lstStyle/>
          <a:p>
            <a:pPr algn="ctr"/>
            <a:r>
              <a:rPr lang="es-ES" sz="1200" dirty="0" err="1">
                <a:latin typeface="Montserrat" panose="00000500000000000000" pitchFamily="2" charset="0"/>
                <a:cs typeface="Myanmar Text" panose="020B0502040204020203" pitchFamily="34" charset="0"/>
              </a:rPr>
              <a:t>Concentration</a:t>
            </a:r>
            <a:endParaRPr lang="es-ES" sz="1200" dirty="0">
              <a:latin typeface="Montserrat" panose="00000500000000000000" pitchFamily="2" charset="0"/>
              <a:cs typeface="Myanmar Text" panose="020B0502040204020203" pitchFamily="34" charset="0"/>
            </a:endParaRPr>
          </a:p>
          <a:p>
            <a:pPr algn="ctr"/>
            <a:r>
              <a:rPr lang="es-ES" sz="1200" dirty="0">
                <a:latin typeface="Montserrat" panose="00000500000000000000" pitchFamily="2" charset="0"/>
                <a:cs typeface="Myanmar Text" panose="020B0502040204020203" pitchFamily="34" charset="0"/>
              </a:rPr>
              <a:t>Kit</a:t>
            </a:r>
          </a:p>
        </p:txBody>
      </p:sp>
      <p:sp>
        <p:nvSpPr>
          <p:cNvPr id="68" name="Teardrop 13">
            <a:extLst>
              <a:ext uri="{FF2B5EF4-FFF2-40B4-BE49-F238E27FC236}">
                <a16:creationId xmlns:a16="http://schemas.microsoft.com/office/drawing/2014/main" id="{E37B2411-C06B-4C3F-98C2-80202966D470}"/>
              </a:ext>
            </a:extLst>
          </p:cNvPr>
          <p:cNvSpPr/>
          <p:nvPr/>
        </p:nvSpPr>
        <p:spPr>
          <a:xfrm rot="18764105">
            <a:off x="4571675" y="6908140"/>
            <a:ext cx="130358" cy="128650"/>
          </a:xfrm>
          <a:prstGeom prst="teardrop">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adroTexto 68">
            <a:extLst>
              <a:ext uri="{FF2B5EF4-FFF2-40B4-BE49-F238E27FC236}">
                <a16:creationId xmlns:a16="http://schemas.microsoft.com/office/drawing/2014/main" id="{93514080-B340-4D10-882C-E8D497CA9B9B}"/>
              </a:ext>
            </a:extLst>
          </p:cNvPr>
          <p:cNvSpPr txBox="1"/>
          <p:nvPr/>
        </p:nvSpPr>
        <p:spPr>
          <a:xfrm>
            <a:off x="4725202" y="6690311"/>
            <a:ext cx="1569200" cy="461665"/>
          </a:xfrm>
          <a:prstGeom prst="rect">
            <a:avLst/>
          </a:prstGeom>
          <a:noFill/>
        </p:spPr>
        <p:txBody>
          <a:bodyPr wrap="square" rtlCol="0">
            <a:spAutoFit/>
          </a:bodyPr>
          <a:lstStyle/>
          <a:p>
            <a:r>
              <a:rPr lang="es-ES" sz="1200" dirty="0" err="1">
                <a:latin typeface="Montserrat" panose="00000500000000000000" pitchFamily="2" charset="0"/>
                <a:cs typeface="Myanmar Text" panose="020B0502040204020203" pitchFamily="34" charset="0"/>
              </a:rPr>
              <a:t>Waste</a:t>
            </a:r>
            <a:endParaRPr lang="es-ES" sz="1200" dirty="0">
              <a:latin typeface="Montserrat" panose="00000500000000000000" pitchFamily="2" charset="0"/>
              <a:cs typeface="Myanmar Text" panose="020B0502040204020203" pitchFamily="34" charset="0"/>
            </a:endParaRPr>
          </a:p>
          <a:p>
            <a:r>
              <a:rPr lang="es-ES" sz="1200" dirty="0" err="1">
                <a:latin typeface="Montserrat" panose="00000500000000000000" pitchFamily="2" charset="0"/>
                <a:cs typeface="Myanmar Text" panose="020B0502040204020203" pitchFamily="34" charset="0"/>
              </a:rPr>
              <a:t>Filtrated</a:t>
            </a:r>
            <a:r>
              <a:rPr lang="es-ES" sz="1200" dirty="0">
                <a:latin typeface="Montserrat" panose="00000500000000000000" pitchFamily="2" charset="0"/>
                <a:cs typeface="Myanmar Text" panose="020B0502040204020203" pitchFamily="34" charset="0"/>
              </a:rPr>
              <a:t> </a:t>
            </a:r>
            <a:r>
              <a:rPr lang="es-ES" sz="1200" dirty="0" err="1">
                <a:latin typeface="Montserrat" panose="00000500000000000000" pitchFamily="2" charset="0"/>
                <a:cs typeface="Myanmar Text" panose="020B0502040204020203" pitchFamily="34" charset="0"/>
              </a:rPr>
              <a:t>Water</a:t>
            </a:r>
            <a:endParaRPr lang="es-ES" sz="1200" dirty="0">
              <a:latin typeface="Montserrat" panose="00000500000000000000" pitchFamily="2" charset="0"/>
              <a:cs typeface="Myanmar Text" panose="020B0502040204020203" pitchFamily="34" charset="0"/>
            </a:endParaRPr>
          </a:p>
        </p:txBody>
      </p:sp>
      <p:sp>
        <p:nvSpPr>
          <p:cNvPr id="70" name="CuadroTexto 69">
            <a:extLst>
              <a:ext uri="{FF2B5EF4-FFF2-40B4-BE49-F238E27FC236}">
                <a16:creationId xmlns:a16="http://schemas.microsoft.com/office/drawing/2014/main" id="{0FF54B76-6916-40DB-BAC1-D774876BDACB}"/>
              </a:ext>
            </a:extLst>
          </p:cNvPr>
          <p:cNvSpPr txBox="1"/>
          <p:nvPr/>
        </p:nvSpPr>
        <p:spPr>
          <a:xfrm>
            <a:off x="-42624" y="6714731"/>
            <a:ext cx="1569200" cy="461665"/>
          </a:xfrm>
          <a:prstGeom prst="rect">
            <a:avLst/>
          </a:prstGeom>
          <a:noFill/>
        </p:spPr>
        <p:txBody>
          <a:bodyPr wrap="square" rtlCol="0">
            <a:spAutoFit/>
          </a:bodyPr>
          <a:lstStyle/>
          <a:p>
            <a:pPr algn="r"/>
            <a:r>
              <a:rPr lang="es-ES" sz="1200" dirty="0">
                <a:latin typeface="Montserrat" panose="00000500000000000000" pitchFamily="2" charset="0"/>
                <a:cs typeface="Myanmar Text" panose="020B0502040204020203" pitchFamily="34" charset="0"/>
              </a:rPr>
              <a:t>0.1 - 3 </a:t>
            </a:r>
            <a:r>
              <a:rPr lang="es-ES" sz="1200" dirty="0" err="1">
                <a:latin typeface="Montserrat" panose="00000500000000000000" pitchFamily="2" charset="0"/>
                <a:cs typeface="Myanmar Text" panose="020B0502040204020203" pitchFamily="34" charset="0"/>
              </a:rPr>
              <a:t>liters</a:t>
            </a:r>
            <a:r>
              <a:rPr lang="es-ES" sz="1200" dirty="0">
                <a:latin typeface="Montserrat" panose="00000500000000000000" pitchFamily="2" charset="0"/>
                <a:cs typeface="Myanmar Text" panose="020B0502040204020203" pitchFamily="34" charset="0"/>
              </a:rPr>
              <a:t> </a:t>
            </a:r>
          </a:p>
          <a:p>
            <a:pPr algn="r"/>
            <a:r>
              <a:rPr lang="es-ES" sz="1200" dirty="0" err="1">
                <a:latin typeface="Montserrat" panose="00000500000000000000" pitchFamily="2" charset="0"/>
                <a:cs typeface="Myanmar Text" panose="020B0502040204020203" pitchFamily="34" charset="0"/>
              </a:rPr>
              <a:t>water</a:t>
            </a:r>
            <a:r>
              <a:rPr lang="es-ES" sz="1200" dirty="0">
                <a:latin typeface="Montserrat" panose="00000500000000000000" pitchFamily="2" charset="0"/>
                <a:cs typeface="Myanmar Text" panose="020B0502040204020203" pitchFamily="34" charset="0"/>
              </a:rPr>
              <a:t> </a:t>
            </a:r>
            <a:r>
              <a:rPr lang="es-ES" sz="1200" dirty="0" err="1">
                <a:latin typeface="Montserrat" panose="00000500000000000000" pitchFamily="2" charset="0"/>
                <a:cs typeface="Myanmar Text" panose="020B0502040204020203" pitchFamily="34" charset="0"/>
              </a:rPr>
              <a:t>sample</a:t>
            </a:r>
            <a:endParaRPr lang="es-ES" sz="1200" dirty="0">
              <a:latin typeface="Montserrat" panose="00000500000000000000" pitchFamily="2" charset="0"/>
              <a:cs typeface="Myanmar Text" panose="020B0502040204020203" pitchFamily="34" charset="0"/>
            </a:endParaRPr>
          </a:p>
        </p:txBody>
      </p:sp>
      <p:sp>
        <p:nvSpPr>
          <p:cNvPr id="71" name="CuadroTexto 70">
            <a:extLst>
              <a:ext uri="{FF2B5EF4-FFF2-40B4-BE49-F238E27FC236}">
                <a16:creationId xmlns:a16="http://schemas.microsoft.com/office/drawing/2014/main" id="{734F9EED-A998-4064-A639-1BB358132129}"/>
              </a:ext>
            </a:extLst>
          </p:cNvPr>
          <p:cNvSpPr txBox="1"/>
          <p:nvPr/>
        </p:nvSpPr>
        <p:spPr>
          <a:xfrm>
            <a:off x="212309" y="7401803"/>
            <a:ext cx="6004309" cy="1815882"/>
          </a:xfrm>
          <a:prstGeom prst="rect">
            <a:avLst/>
          </a:prstGeom>
          <a:noFill/>
        </p:spPr>
        <p:txBody>
          <a:bodyPr wrap="square">
            <a:spAutoFit/>
          </a:bodyPr>
          <a:lstStyle/>
          <a:p>
            <a:pPr marL="171450" indent="-171450">
              <a:buFont typeface="Arial" panose="020B0604020202020204" pitchFamily="34" charset="0"/>
              <a:buChar char="•"/>
            </a:pPr>
            <a:r>
              <a:rPr lang="en-GB" sz="1400" kern="1200" dirty="0">
                <a:solidFill>
                  <a:schemeClr val="tx1"/>
                </a:solidFill>
                <a:latin typeface="Montserrat" panose="00000500000000000000" pitchFamily="2" charset="0"/>
                <a:ea typeface="+mn-ea"/>
                <a:cs typeface="Myanmar Text" panose="020B0502040204020203" pitchFamily="34" charset="0"/>
              </a:rPr>
              <a:t>Plug the Concentration kit in the SX-CON.</a:t>
            </a:r>
          </a:p>
          <a:p>
            <a:pPr marL="171450" indent="-171450">
              <a:buFont typeface="Arial" panose="020B0604020202020204" pitchFamily="34" charset="0"/>
              <a:buChar char="•"/>
            </a:pPr>
            <a:endParaRPr lang="en-GB" sz="1400" kern="1200" dirty="0">
              <a:solidFill>
                <a:schemeClr val="tx1"/>
              </a:solidFill>
              <a:latin typeface="Montserrat" panose="00000500000000000000" pitchFamily="2" charset="0"/>
              <a:ea typeface="+mn-ea"/>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Set up the valves in “Filtration Mode”.</a:t>
            </a:r>
          </a:p>
          <a:p>
            <a:pPr marL="171450" indent="-171450">
              <a:buFont typeface="Arial" panose="020B0604020202020204" pitchFamily="34" charset="0"/>
              <a:buChar char="•"/>
            </a:pPr>
            <a:endParaRPr lang="en-GB" sz="1400" dirty="0">
              <a:latin typeface="Montserrat" panose="00000500000000000000" pitchFamily="2" charset="0"/>
              <a:cs typeface="Myanmar Text" panose="020B0502040204020203" pitchFamily="34" charset="0"/>
            </a:endParaRPr>
          </a:p>
          <a:p>
            <a:pPr marL="171450" indent="-171450">
              <a:buFont typeface="Arial" panose="020B0604020202020204" pitchFamily="34" charset="0"/>
              <a:buChar char="•"/>
            </a:pPr>
            <a:r>
              <a:rPr lang="en-GB" sz="1400" kern="1200" dirty="0">
                <a:solidFill>
                  <a:schemeClr val="tx1"/>
                </a:solidFill>
                <a:latin typeface="Montserrat" panose="00000500000000000000" pitchFamily="2" charset="0"/>
                <a:ea typeface="+mn-ea"/>
                <a:cs typeface="Myanmar Text" panose="020B0502040204020203" pitchFamily="34" charset="0"/>
              </a:rPr>
              <a:t>Switch on the filtration button. </a:t>
            </a:r>
          </a:p>
          <a:p>
            <a:pPr marL="171450" indent="-171450">
              <a:buFont typeface="Arial" panose="020B0604020202020204" pitchFamily="34" charset="0"/>
              <a:buChar char="•"/>
            </a:pPr>
            <a:endParaRPr lang="en-GB" sz="1400" kern="1200" dirty="0">
              <a:solidFill>
                <a:schemeClr val="tx1"/>
              </a:solidFill>
              <a:latin typeface="Montserrat" panose="00000500000000000000" pitchFamily="2" charset="0"/>
              <a:ea typeface="+mn-ea"/>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Switch off </a:t>
            </a:r>
            <a:r>
              <a:rPr lang="en-GB" sz="1400" kern="1200" dirty="0">
                <a:solidFill>
                  <a:schemeClr val="tx1"/>
                </a:solidFill>
                <a:latin typeface="Montserrat" panose="00000500000000000000" pitchFamily="2" charset="0"/>
                <a:ea typeface="+mn-ea"/>
                <a:cs typeface="Myanmar Text" panose="020B0502040204020203" pitchFamily="34" charset="0"/>
              </a:rPr>
              <a:t>the filtration button </a:t>
            </a:r>
            <a:r>
              <a:rPr lang="en-GB" sz="1400" dirty="0">
                <a:latin typeface="Montserrat" panose="00000500000000000000" pitchFamily="2" charset="0"/>
                <a:cs typeface="Myanmar Text" panose="020B0502040204020203" pitchFamily="34" charset="0"/>
              </a:rPr>
              <a:t>when all sample has been filtered. </a:t>
            </a:r>
            <a:endParaRPr lang="es-ES" sz="1400" dirty="0"/>
          </a:p>
        </p:txBody>
      </p:sp>
      <p:sp>
        <p:nvSpPr>
          <p:cNvPr id="29" name="CuadroTexto 28">
            <a:extLst>
              <a:ext uri="{FF2B5EF4-FFF2-40B4-BE49-F238E27FC236}">
                <a16:creationId xmlns:a16="http://schemas.microsoft.com/office/drawing/2014/main" id="{6776E61B-2303-4B45-B092-FBC2297FC9B3}"/>
              </a:ext>
            </a:extLst>
          </p:cNvPr>
          <p:cNvSpPr txBox="1"/>
          <p:nvPr/>
        </p:nvSpPr>
        <p:spPr>
          <a:xfrm>
            <a:off x="6598878" y="4260473"/>
            <a:ext cx="5576921" cy="502573"/>
          </a:xfrm>
          <a:prstGeom prst="rect">
            <a:avLst/>
          </a:prstGeom>
          <a:noFill/>
        </p:spPr>
        <p:txBody>
          <a:bodyPr wrap="square">
            <a:spAutoFit/>
          </a:bodyPr>
          <a:lstStyle/>
          <a:p>
            <a:pPr>
              <a:lnSpc>
                <a:spcPct val="170000"/>
              </a:lnSpc>
              <a:spcBef>
                <a:spcPct val="0"/>
              </a:spcBef>
              <a:spcAft>
                <a:spcPts val="600"/>
              </a:spcAft>
            </a:pPr>
            <a:r>
              <a:rPr lang="en-US" i="1" dirty="0">
                <a:solidFill>
                  <a:srgbClr val="5E8D2D"/>
                </a:solidFill>
                <a:latin typeface="Montserrat" panose="00000500000000000000" pitchFamily="2" charset="0"/>
                <a:ea typeface="+mj-ea"/>
                <a:cs typeface="Myanmar Text" panose="020B0502040204020203" pitchFamily="34" charset="0"/>
              </a:rPr>
              <a:t>Elution Step : Microorganism recovery</a:t>
            </a:r>
            <a:endParaRPr lang="en-US" sz="1800" i="1" kern="1200" dirty="0">
              <a:solidFill>
                <a:srgbClr val="5E8D2D"/>
              </a:solidFill>
              <a:latin typeface="Montserrat" panose="00000500000000000000" pitchFamily="2" charset="0"/>
              <a:ea typeface="+mj-ea"/>
              <a:cs typeface="Myanmar Text" panose="020B0502040204020203" pitchFamily="34" charset="0"/>
            </a:endParaRPr>
          </a:p>
        </p:txBody>
      </p:sp>
      <p:sp>
        <p:nvSpPr>
          <p:cNvPr id="34" name="CuadroTexto 33">
            <a:extLst>
              <a:ext uri="{FF2B5EF4-FFF2-40B4-BE49-F238E27FC236}">
                <a16:creationId xmlns:a16="http://schemas.microsoft.com/office/drawing/2014/main" id="{19A4FFF6-9B77-488D-B5BF-CCCF5A7CD0DF}"/>
              </a:ext>
            </a:extLst>
          </p:cNvPr>
          <p:cNvSpPr txBox="1"/>
          <p:nvPr/>
        </p:nvSpPr>
        <p:spPr>
          <a:xfrm>
            <a:off x="7589222" y="7585134"/>
            <a:ext cx="5034214" cy="1815882"/>
          </a:xfrm>
          <a:prstGeom prst="rect">
            <a:avLst/>
          </a:prstGeom>
          <a:noFill/>
        </p:spPr>
        <p:txBody>
          <a:bodyPr wrap="square">
            <a:spAutoFit/>
          </a:bodyPr>
          <a:lstStyle/>
          <a:p>
            <a:pPr marL="171450" indent="-171450">
              <a:buFont typeface="Arial" panose="020B0604020202020204" pitchFamily="34" charset="0"/>
              <a:buChar char="•"/>
            </a:pPr>
            <a:r>
              <a:rPr lang="en-GB" sz="1400" kern="1200" dirty="0">
                <a:solidFill>
                  <a:schemeClr val="tx1"/>
                </a:solidFill>
                <a:latin typeface="Montserrat" panose="00000500000000000000" pitchFamily="2" charset="0"/>
                <a:ea typeface="+mn-ea"/>
                <a:cs typeface="Myanmar Text" panose="020B0502040204020203" pitchFamily="34" charset="0"/>
              </a:rPr>
              <a:t>Once the sample is filtrated, the </a:t>
            </a:r>
            <a:r>
              <a:rPr lang="en-GB" sz="1400" dirty="0">
                <a:latin typeface="Montserrat" panose="00000500000000000000" pitchFamily="2" charset="0"/>
                <a:cs typeface="Myanmar Text" panose="020B0502040204020203" pitchFamily="34" charset="0"/>
              </a:rPr>
              <a:t>elution step recovers the microorganism from the filter for testing.</a:t>
            </a:r>
          </a:p>
          <a:p>
            <a:pPr marL="171450" indent="-171450">
              <a:buFont typeface="Arial" panose="020B0604020202020204" pitchFamily="34" charset="0"/>
              <a:buChar char="•"/>
            </a:pPr>
            <a:endParaRPr lang="en-GB" sz="1400" dirty="0">
              <a:latin typeface="Montserrat" panose="00000500000000000000" pitchFamily="2" charset="0"/>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Two syringes are used to pass 5 mL of elution buffer back and forth the filter membrane. </a:t>
            </a:r>
          </a:p>
          <a:p>
            <a:pPr marL="171450" indent="-171450">
              <a:buFont typeface="Arial" panose="020B0604020202020204" pitchFamily="34" charset="0"/>
              <a:buChar char="•"/>
            </a:pPr>
            <a:endParaRPr lang="en-GB" sz="1400" dirty="0">
              <a:latin typeface="Montserrat" panose="00000500000000000000" pitchFamily="2" charset="0"/>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The concentrated sample is ready for testing.</a:t>
            </a:r>
            <a:endParaRPr lang="es-ES" sz="1400" dirty="0"/>
          </a:p>
        </p:txBody>
      </p:sp>
      <p:pic>
        <p:nvPicPr>
          <p:cNvPr id="36" name="Imagen 35">
            <a:extLst>
              <a:ext uri="{FF2B5EF4-FFF2-40B4-BE49-F238E27FC236}">
                <a16:creationId xmlns:a16="http://schemas.microsoft.com/office/drawing/2014/main" id="{3ED7766E-4C8A-436F-9088-0BE4FF038E4D}"/>
              </a:ext>
            </a:extLst>
          </p:cNvPr>
          <p:cNvPicPr>
            <a:picLocks noChangeAspect="1"/>
          </p:cNvPicPr>
          <p:nvPr/>
        </p:nvPicPr>
        <p:blipFill>
          <a:blip r:embed="rId5"/>
          <a:stretch>
            <a:fillRect/>
          </a:stretch>
        </p:blipFill>
        <p:spPr>
          <a:xfrm>
            <a:off x="7632768" y="5254022"/>
            <a:ext cx="4734398" cy="2211620"/>
          </a:xfrm>
          <a:prstGeom prst="rect">
            <a:avLst/>
          </a:prstGeom>
        </p:spPr>
      </p:pic>
      <p:pic>
        <p:nvPicPr>
          <p:cNvPr id="39" name="Imagen 38">
            <a:extLst>
              <a:ext uri="{FF2B5EF4-FFF2-40B4-BE49-F238E27FC236}">
                <a16:creationId xmlns:a16="http://schemas.microsoft.com/office/drawing/2014/main" id="{38022068-A720-474E-8BFA-EA09D26C0472}"/>
              </a:ext>
            </a:extLst>
          </p:cNvPr>
          <p:cNvPicPr>
            <a:picLocks noChangeAspect="1"/>
          </p:cNvPicPr>
          <p:nvPr/>
        </p:nvPicPr>
        <p:blipFill>
          <a:blip r:embed="rId6"/>
          <a:stretch>
            <a:fillRect/>
          </a:stretch>
        </p:blipFill>
        <p:spPr>
          <a:xfrm>
            <a:off x="6886820" y="7594062"/>
            <a:ext cx="638183" cy="1857683"/>
          </a:xfrm>
          <a:prstGeom prst="rect">
            <a:avLst/>
          </a:prstGeom>
        </p:spPr>
      </p:pic>
      <p:sp>
        <p:nvSpPr>
          <p:cNvPr id="40" name="CuadroTexto 39">
            <a:extLst>
              <a:ext uri="{FF2B5EF4-FFF2-40B4-BE49-F238E27FC236}">
                <a16:creationId xmlns:a16="http://schemas.microsoft.com/office/drawing/2014/main" id="{25DE383F-6383-41E6-B90F-09B653F9C698}"/>
              </a:ext>
            </a:extLst>
          </p:cNvPr>
          <p:cNvSpPr txBox="1"/>
          <p:nvPr/>
        </p:nvSpPr>
        <p:spPr>
          <a:xfrm rot="16200000">
            <a:off x="6185741" y="8049036"/>
            <a:ext cx="1321750" cy="461665"/>
          </a:xfrm>
          <a:prstGeom prst="rect">
            <a:avLst/>
          </a:prstGeom>
          <a:noFill/>
        </p:spPr>
        <p:txBody>
          <a:bodyPr wrap="square" rtlCol="0">
            <a:spAutoFit/>
          </a:bodyPr>
          <a:lstStyle/>
          <a:p>
            <a:pPr algn="ctr"/>
            <a:r>
              <a:rPr lang="es-ES" sz="1200" b="1" dirty="0" err="1">
                <a:latin typeface="Montserrat" panose="00000500000000000000" pitchFamily="2" charset="0"/>
                <a:cs typeface="Myanmar Text" panose="020B0502040204020203" pitchFamily="34" charset="0"/>
              </a:rPr>
              <a:t>Concentrated</a:t>
            </a:r>
            <a:r>
              <a:rPr lang="es-ES" sz="1200" b="1" dirty="0">
                <a:latin typeface="Montserrat" panose="00000500000000000000" pitchFamily="2" charset="0"/>
                <a:cs typeface="Myanmar Text" panose="020B0502040204020203" pitchFamily="34" charset="0"/>
              </a:rPr>
              <a:t> </a:t>
            </a:r>
            <a:r>
              <a:rPr lang="es-ES" sz="1200" b="1" dirty="0" err="1">
                <a:latin typeface="Montserrat" panose="00000500000000000000" pitchFamily="2" charset="0"/>
                <a:cs typeface="Myanmar Text" panose="020B0502040204020203" pitchFamily="34" charset="0"/>
              </a:rPr>
              <a:t>sample</a:t>
            </a:r>
            <a:endParaRPr lang="es-ES" sz="1200" b="1" dirty="0">
              <a:latin typeface="Montserrat" panose="00000500000000000000" pitchFamily="2" charset="0"/>
              <a:cs typeface="Myanmar Text" panose="020B0502040204020203" pitchFamily="34" charset="0"/>
            </a:endParaRPr>
          </a:p>
        </p:txBody>
      </p:sp>
      <p:sp>
        <p:nvSpPr>
          <p:cNvPr id="42" name="CuadroTexto 41">
            <a:extLst>
              <a:ext uri="{FF2B5EF4-FFF2-40B4-BE49-F238E27FC236}">
                <a16:creationId xmlns:a16="http://schemas.microsoft.com/office/drawing/2014/main" id="{1270591B-2D53-4524-BD59-C080290B9E8C}"/>
              </a:ext>
            </a:extLst>
          </p:cNvPr>
          <p:cNvSpPr txBox="1"/>
          <p:nvPr/>
        </p:nvSpPr>
        <p:spPr>
          <a:xfrm>
            <a:off x="6781933" y="5303408"/>
            <a:ext cx="1321750" cy="461665"/>
          </a:xfrm>
          <a:prstGeom prst="rect">
            <a:avLst/>
          </a:prstGeom>
          <a:noFill/>
        </p:spPr>
        <p:txBody>
          <a:bodyPr wrap="square" rtlCol="0">
            <a:spAutoFit/>
          </a:bodyPr>
          <a:lstStyle/>
          <a:p>
            <a:r>
              <a:rPr lang="es-ES" sz="1200" dirty="0" err="1">
                <a:latin typeface="Montserrat" panose="00000500000000000000" pitchFamily="2" charset="0"/>
                <a:cs typeface="Myanmar Text" panose="020B0502040204020203" pitchFamily="34" charset="0"/>
              </a:rPr>
              <a:t>Syringe</a:t>
            </a:r>
            <a:r>
              <a:rPr lang="es-ES" sz="1200" dirty="0">
                <a:latin typeface="Montserrat" panose="00000500000000000000" pitchFamily="2" charset="0"/>
                <a:cs typeface="Myanmar Text" panose="020B0502040204020203" pitchFamily="34" charset="0"/>
              </a:rPr>
              <a:t> </a:t>
            </a:r>
            <a:r>
              <a:rPr lang="es-ES" sz="1200" dirty="0" err="1">
                <a:latin typeface="Montserrat" panose="00000500000000000000" pitchFamily="2" charset="0"/>
                <a:cs typeface="Myanmar Text" panose="020B0502040204020203" pitchFamily="34" charset="0"/>
              </a:rPr>
              <a:t>with</a:t>
            </a:r>
            <a:r>
              <a:rPr lang="es-ES" sz="1200" dirty="0">
                <a:latin typeface="Montserrat" panose="00000500000000000000" pitchFamily="2" charset="0"/>
                <a:cs typeface="Myanmar Text" panose="020B0502040204020203" pitchFamily="34" charset="0"/>
              </a:rPr>
              <a:t> </a:t>
            </a:r>
            <a:r>
              <a:rPr lang="es-ES" sz="1200" dirty="0" err="1">
                <a:latin typeface="Montserrat" panose="00000500000000000000" pitchFamily="2" charset="0"/>
                <a:cs typeface="Myanmar Text" panose="020B0502040204020203" pitchFamily="34" charset="0"/>
              </a:rPr>
              <a:t>elution</a:t>
            </a:r>
            <a:r>
              <a:rPr lang="es-ES" sz="1200" dirty="0">
                <a:latin typeface="Montserrat" panose="00000500000000000000" pitchFamily="2" charset="0"/>
                <a:cs typeface="Myanmar Text" panose="020B0502040204020203" pitchFamily="34" charset="0"/>
              </a:rPr>
              <a:t> buffer</a:t>
            </a:r>
          </a:p>
        </p:txBody>
      </p:sp>
      <p:sp>
        <p:nvSpPr>
          <p:cNvPr id="44" name="CuadroTexto 43">
            <a:extLst>
              <a:ext uri="{FF2B5EF4-FFF2-40B4-BE49-F238E27FC236}">
                <a16:creationId xmlns:a16="http://schemas.microsoft.com/office/drawing/2014/main" id="{77B036E4-E04E-409D-A759-92BF06E12039}"/>
              </a:ext>
            </a:extLst>
          </p:cNvPr>
          <p:cNvSpPr txBox="1"/>
          <p:nvPr/>
        </p:nvSpPr>
        <p:spPr>
          <a:xfrm>
            <a:off x="9090687" y="4835259"/>
            <a:ext cx="2512105" cy="461665"/>
          </a:xfrm>
          <a:prstGeom prst="rect">
            <a:avLst/>
          </a:prstGeom>
          <a:noFill/>
        </p:spPr>
        <p:txBody>
          <a:bodyPr wrap="square" rtlCol="0">
            <a:spAutoFit/>
          </a:bodyPr>
          <a:lstStyle/>
          <a:p>
            <a:r>
              <a:rPr lang="es-ES" sz="1200" dirty="0" err="1">
                <a:latin typeface="Montserrat" panose="00000500000000000000" pitchFamily="2" charset="0"/>
                <a:cs typeface="Myanmar Text" panose="020B0502040204020203" pitchFamily="34" charset="0"/>
              </a:rPr>
              <a:t>Trapped</a:t>
            </a:r>
            <a:r>
              <a:rPr lang="es-ES" sz="1200" dirty="0">
                <a:latin typeface="Montserrat" panose="00000500000000000000" pitchFamily="2" charset="0"/>
                <a:cs typeface="Myanmar Text" panose="020B0502040204020203" pitchFamily="34" charset="0"/>
              </a:rPr>
              <a:t> </a:t>
            </a:r>
            <a:r>
              <a:rPr lang="es-ES" sz="1200" dirty="0" err="1">
                <a:latin typeface="Montserrat" panose="00000500000000000000" pitchFamily="2" charset="0"/>
                <a:cs typeface="Myanmar Text" panose="020B0502040204020203" pitchFamily="34" charset="0"/>
              </a:rPr>
              <a:t>microorganims</a:t>
            </a:r>
            <a:r>
              <a:rPr lang="es-ES" sz="1200" dirty="0">
                <a:latin typeface="Montserrat" panose="00000500000000000000" pitchFamily="2" charset="0"/>
                <a:cs typeface="Myanmar Text" panose="020B0502040204020203" pitchFamily="34" charset="0"/>
              </a:rPr>
              <a:t> in </a:t>
            </a:r>
            <a:r>
              <a:rPr lang="es-ES" sz="1200" dirty="0" err="1">
                <a:latin typeface="Montserrat" panose="00000500000000000000" pitchFamily="2" charset="0"/>
                <a:cs typeface="Myanmar Text" panose="020B0502040204020203" pitchFamily="34" charset="0"/>
              </a:rPr>
              <a:t>the</a:t>
            </a:r>
            <a:r>
              <a:rPr lang="es-ES" sz="1200" dirty="0">
                <a:latin typeface="Montserrat" panose="00000500000000000000" pitchFamily="2" charset="0"/>
                <a:cs typeface="Myanmar Text" panose="020B0502040204020203" pitchFamily="34" charset="0"/>
              </a:rPr>
              <a:t> </a:t>
            </a:r>
            <a:r>
              <a:rPr lang="es-ES" sz="1200" dirty="0" err="1">
                <a:latin typeface="Montserrat" panose="00000500000000000000" pitchFamily="2" charset="0"/>
                <a:cs typeface="Myanmar Text" panose="020B0502040204020203" pitchFamily="34" charset="0"/>
              </a:rPr>
              <a:t>filter</a:t>
            </a:r>
            <a:r>
              <a:rPr lang="es-ES" sz="1200" dirty="0">
                <a:latin typeface="Montserrat" panose="00000500000000000000" pitchFamily="2" charset="0"/>
                <a:cs typeface="Myanmar Text" panose="020B0502040204020203" pitchFamily="34" charset="0"/>
              </a:rPr>
              <a:t> </a:t>
            </a:r>
            <a:r>
              <a:rPr lang="es-ES" sz="1200" dirty="0" err="1">
                <a:latin typeface="Montserrat" panose="00000500000000000000" pitchFamily="2" charset="0"/>
                <a:cs typeface="Myanmar Text" panose="020B0502040204020203" pitchFamily="34" charset="0"/>
              </a:rPr>
              <a:t>membrane</a:t>
            </a:r>
            <a:endParaRPr lang="es-ES" sz="1200" dirty="0">
              <a:latin typeface="Montserrat" panose="00000500000000000000" pitchFamily="2" charset="0"/>
              <a:cs typeface="Myanmar Text" panose="020B0502040204020203" pitchFamily="34" charset="0"/>
            </a:endParaRPr>
          </a:p>
        </p:txBody>
      </p:sp>
      <p:sp>
        <p:nvSpPr>
          <p:cNvPr id="45" name="CuadroTexto 44">
            <a:extLst>
              <a:ext uri="{FF2B5EF4-FFF2-40B4-BE49-F238E27FC236}">
                <a16:creationId xmlns:a16="http://schemas.microsoft.com/office/drawing/2014/main" id="{81DEA00E-577D-4F77-9CE9-F411C4125FEA}"/>
              </a:ext>
            </a:extLst>
          </p:cNvPr>
          <p:cNvSpPr txBox="1"/>
          <p:nvPr/>
        </p:nvSpPr>
        <p:spPr>
          <a:xfrm>
            <a:off x="7160662" y="6526816"/>
            <a:ext cx="1321750" cy="276999"/>
          </a:xfrm>
          <a:prstGeom prst="rect">
            <a:avLst/>
          </a:prstGeom>
          <a:noFill/>
        </p:spPr>
        <p:txBody>
          <a:bodyPr wrap="square" rtlCol="0">
            <a:spAutoFit/>
          </a:bodyPr>
          <a:lstStyle/>
          <a:p>
            <a:r>
              <a:rPr lang="es-ES" sz="1200" dirty="0" err="1">
                <a:latin typeface="Montserrat" panose="00000500000000000000" pitchFamily="2" charset="0"/>
                <a:cs typeface="Myanmar Text" panose="020B0502040204020203" pitchFamily="34" charset="0"/>
              </a:rPr>
              <a:t>Forth</a:t>
            </a:r>
            <a:endParaRPr lang="es-ES" sz="1200" dirty="0">
              <a:latin typeface="Montserrat" panose="00000500000000000000" pitchFamily="2" charset="0"/>
              <a:cs typeface="Myanmar Text" panose="020B0502040204020203" pitchFamily="34" charset="0"/>
            </a:endParaRPr>
          </a:p>
        </p:txBody>
      </p:sp>
      <p:sp>
        <p:nvSpPr>
          <p:cNvPr id="46" name="CuadroTexto 45">
            <a:extLst>
              <a:ext uri="{FF2B5EF4-FFF2-40B4-BE49-F238E27FC236}">
                <a16:creationId xmlns:a16="http://schemas.microsoft.com/office/drawing/2014/main" id="{EEFC67D2-EE1B-4C28-A2B6-82FABF21B1CA}"/>
              </a:ext>
            </a:extLst>
          </p:cNvPr>
          <p:cNvSpPr txBox="1"/>
          <p:nvPr/>
        </p:nvSpPr>
        <p:spPr>
          <a:xfrm>
            <a:off x="7049901" y="7072905"/>
            <a:ext cx="1321750" cy="276999"/>
          </a:xfrm>
          <a:prstGeom prst="rect">
            <a:avLst/>
          </a:prstGeom>
          <a:noFill/>
        </p:spPr>
        <p:txBody>
          <a:bodyPr wrap="square" rtlCol="0">
            <a:spAutoFit/>
          </a:bodyPr>
          <a:lstStyle/>
          <a:p>
            <a:r>
              <a:rPr lang="es-ES" sz="1200" dirty="0">
                <a:latin typeface="Montserrat" panose="00000500000000000000" pitchFamily="2" charset="0"/>
                <a:cs typeface="Myanmar Text" panose="020B0502040204020203" pitchFamily="34" charset="0"/>
              </a:rPr>
              <a:t>Back</a:t>
            </a:r>
          </a:p>
        </p:txBody>
      </p:sp>
      <p:sp>
        <p:nvSpPr>
          <p:cNvPr id="47" name="Rectángulo 46">
            <a:extLst>
              <a:ext uri="{FF2B5EF4-FFF2-40B4-BE49-F238E27FC236}">
                <a16:creationId xmlns:a16="http://schemas.microsoft.com/office/drawing/2014/main" id="{F497302F-AF69-4D41-AB03-554BB9C7E1E7}"/>
              </a:ext>
            </a:extLst>
          </p:cNvPr>
          <p:cNvSpPr/>
          <p:nvPr/>
        </p:nvSpPr>
        <p:spPr>
          <a:xfrm rot="5400000">
            <a:off x="3815153" y="6704413"/>
            <a:ext cx="4971566" cy="45719"/>
          </a:xfrm>
          <a:prstGeom prst="rect">
            <a:avLst/>
          </a:prstGeom>
          <a:solidFill>
            <a:srgbClr val="8DB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Imagen 30">
            <a:extLst>
              <a:ext uri="{FF2B5EF4-FFF2-40B4-BE49-F238E27FC236}">
                <a16:creationId xmlns:a16="http://schemas.microsoft.com/office/drawing/2014/main" id="{4F4932F5-9352-4574-838A-670CDF47494F}"/>
              </a:ext>
            </a:extLst>
          </p:cNvPr>
          <p:cNvPicPr>
            <a:picLocks noChangeAspect="1"/>
          </p:cNvPicPr>
          <p:nvPr/>
        </p:nvPicPr>
        <p:blipFill>
          <a:blip r:embed="rId7"/>
          <a:stretch>
            <a:fillRect/>
          </a:stretch>
        </p:blipFill>
        <p:spPr>
          <a:xfrm>
            <a:off x="4395085" y="7400185"/>
            <a:ext cx="1636164" cy="1191856"/>
          </a:xfrm>
          <a:prstGeom prst="rect">
            <a:avLst/>
          </a:prstGeom>
          <a:effectLst>
            <a:outerShdw blurRad="50800" dist="38100" dir="2700000" algn="tl" rotWithShape="0">
              <a:prstClr val="black">
                <a:alpha val="40000"/>
              </a:prstClr>
            </a:outerShdw>
          </a:effectLst>
        </p:spPr>
      </p:pic>
      <p:sp>
        <p:nvSpPr>
          <p:cNvPr id="2" name="Flecha: a la derecha 1">
            <a:extLst>
              <a:ext uri="{FF2B5EF4-FFF2-40B4-BE49-F238E27FC236}">
                <a16:creationId xmlns:a16="http://schemas.microsoft.com/office/drawing/2014/main" id="{2F3A615C-096E-4915-A029-34BC4A5415F9}"/>
              </a:ext>
            </a:extLst>
          </p:cNvPr>
          <p:cNvSpPr/>
          <p:nvPr/>
        </p:nvSpPr>
        <p:spPr>
          <a:xfrm>
            <a:off x="3882689" y="7884902"/>
            <a:ext cx="474628" cy="222421"/>
          </a:xfrm>
          <a:prstGeom prst="rightArrow">
            <a:avLst/>
          </a:prstGeom>
          <a:solidFill>
            <a:srgbClr val="78A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Una mujer en una alberca&#10;&#10;Descripción generada automáticamente con confianza media">
            <a:extLst>
              <a:ext uri="{FF2B5EF4-FFF2-40B4-BE49-F238E27FC236}">
                <a16:creationId xmlns:a16="http://schemas.microsoft.com/office/drawing/2014/main" id="{7C82C874-403D-470C-8274-133D9D446B9B}"/>
              </a:ext>
            </a:extLst>
          </p:cNvPr>
          <p:cNvPicPr>
            <a:picLocks noChangeAspect="1"/>
          </p:cNvPicPr>
          <p:nvPr/>
        </p:nvPicPr>
        <p:blipFill rotWithShape="1">
          <a:blip r:embed="rId8">
            <a:extLst>
              <a:ext uri="{28A0092B-C50C-407E-A947-70E740481C1C}">
                <a14:useLocalDpi xmlns:a14="http://schemas.microsoft.com/office/drawing/2010/main" val="0"/>
              </a:ext>
            </a:extLst>
          </a:blip>
          <a:srcRect l="14926" t="1225" r="16134" b="-1225"/>
          <a:stretch/>
        </p:blipFill>
        <p:spPr>
          <a:xfrm>
            <a:off x="9679130" y="0"/>
            <a:ext cx="3122470" cy="3019891"/>
          </a:xfrm>
          <a:prstGeom prst="rect">
            <a:avLst/>
          </a:prstGeom>
        </p:spPr>
      </p:pic>
      <p:pic>
        <p:nvPicPr>
          <p:cNvPr id="9" name="Imagen 8" descr="Imagen que contiene nieve, hombre, azul, béisbol&#10;&#10;Descripción generada automáticamente">
            <a:extLst>
              <a:ext uri="{FF2B5EF4-FFF2-40B4-BE49-F238E27FC236}">
                <a16:creationId xmlns:a16="http://schemas.microsoft.com/office/drawing/2014/main" id="{38F071DE-6D89-4203-AD07-C07C2E525208}"/>
              </a:ext>
            </a:extLst>
          </p:cNvPr>
          <p:cNvPicPr>
            <a:picLocks noChangeAspect="1"/>
          </p:cNvPicPr>
          <p:nvPr/>
        </p:nvPicPr>
        <p:blipFill rotWithShape="1">
          <a:blip r:embed="rId9">
            <a:extLst>
              <a:ext uri="{28A0092B-C50C-407E-A947-70E740481C1C}">
                <a14:useLocalDpi xmlns:a14="http://schemas.microsoft.com/office/drawing/2010/main" val="0"/>
              </a:ext>
            </a:extLst>
          </a:blip>
          <a:srcRect l="17051" r="13467"/>
          <a:stretch/>
        </p:blipFill>
        <p:spPr>
          <a:xfrm>
            <a:off x="3222356" y="-10387"/>
            <a:ext cx="3114805" cy="2988604"/>
          </a:xfrm>
          <a:prstGeom prst="rect">
            <a:avLst/>
          </a:prstGeom>
        </p:spPr>
      </p:pic>
      <p:pic>
        <p:nvPicPr>
          <p:cNvPr id="48" name="Imagen 47" descr="Un par de personas en la orilla del mar&#10;&#10;Descripción generada automáticamente con confianza baja">
            <a:extLst>
              <a:ext uri="{FF2B5EF4-FFF2-40B4-BE49-F238E27FC236}">
                <a16:creationId xmlns:a16="http://schemas.microsoft.com/office/drawing/2014/main" id="{DAAF0CAE-90A2-4544-94AD-D0399A146C7E}"/>
              </a:ext>
            </a:extLst>
          </p:cNvPr>
          <p:cNvPicPr>
            <a:picLocks noChangeAspect="1"/>
          </p:cNvPicPr>
          <p:nvPr/>
        </p:nvPicPr>
        <p:blipFill rotWithShape="1">
          <a:blip r:embed="rId10">
            <a:extLst>
              <a:ext uri="{28A0092B-C50C-407E-A947-70E740481C1C}">
                <a14:useLocalDpi xmlns:a14="http://schemas.microsoft.com/office/drawing/2010/main" val="0"/>
              </a:ext>
            </a:extLst>
          </a:blip>
          <a:srcRect l="37552" r="38208"/>
          <a:stretch/>
        </p:blipFill>
        <p:spPr>
          <a:xfrm>
            <a:off x="6476072" y="0"/>
            <a:ext cx="3102818" cy="2999281"/>
          </a:xfrm>
          <a:prstGeom prst="rect">
            <a:avLst/>
          </a:prstGeom>
        </p:spPr>
      </p:pic>
      <p:pic>
        <p:nvPicPr>
          <p:cNvPr id="15" name="Imagen 14" descr="Un barco en el agua cerca de un edificio&#10;&#10;Descripción generada automáticamente con confianza media">
            <a:extLst>
              <a:ext uri="{FF2B5EF4-FFF2-40B4-BE49-F238E27FC236}">
                <a16:creationId xmlns:a16="http://schemas.microsoft.com/office/drawing/2014/main" id="{C9D9294D-0E95-406E-85D3-3A1A632908A4}"/>
              </a:ext>
            </a:extLst>
          </p:cNvPr>
          <p:cNvPicPr>
            <a:picLocks noChangeAspect="1"/>
          </p:cNvPicPr>
          <p:nvPr/>
        </p:nvPicPr>
        <p:blipFill rotWithShape="1">
          <a:blip r:embed="rId11">
            <a:extLst>
              <a:ext uri="{28A0092B-C50C-407E-A947-70E740481C1C}">
                <a14:useLocalDpi xmlns:a14="http://schemas.microsoft.com/office/drawing/2010/main" val="0"/>
              </a:ext>
            </a:extLst>
          </a:blip>
          <a:srcRect t="15996" r="42736"/>
          <a:stretch/>
        </p:blipFill>
        <p:spPr>
          <a:xfrm>
            <a:off x="1" y="-1"/>
            <a:ext cx="3102818" cy="2984679"/>
          </a:xfrm>
          <a:prstGeom prst="rect">
            <a:avLst/>
          </a:prstGeom>
        </p:spPr>
      </p:pic>
    </p:spTree>
    <p:extLst>
      <p:ext uri="{BB962C8B-B14F-4D97-AF65-F5344CB8AC3E}">
        <p14:creationId xmlns:p14="http://schemas.microsoft.com/office/powerpoint/2010/main" val="3585998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descr="Un par de personas en la orilla del mar&#10;&#10;Descripción generada automáticamente con confianza baja">
            <a:extLst>
              <a:ext uri="{FF2B5EF4-FFF2-40B4-BE49-F238E27FC236}">
                <a16:creationId xmlns:a16="http://schemas.microsoft.com/office/drawing/2014/main" id="{72EF5D20-6B02-442A-9F25-74ED22DAC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2978221"/>
          </a:xfrm>
          <a:prstGeom prst="rect">
            <a:avLst/>
          </a:prstGeom>
        </p:spPr>
      </p:pic>
      <p:sp>
        <p:nvSpPr>
          <p:cNvPr id="13" name="Rectángulo 12">
            <a:extLst>
              <a:ext uri="{FF2B5EF4-FFF2-40B4-BE49-F238E27FC236}">
                <a16:creationId xmlns:a16="http://schemas.microsoft.com/office/drawing/2014/main" id="{5E6EE395-C4EB-41D5-A4AE-37B589E06EE5}"/>
              </a:ext>
            </a:extLst>
          </p:cNvPr>
          <p:cNvSpPr/>
          <p:nvPr/>
        </p:nvSpPr>
        <p:spPr>
          <a:xfrm>
            <a:off x="0" y="2978221"/>
            <a:ext cx="12801600" cy="1060379"/>
          </a:xfrm>
          <a:prstGeom prst="rect">
            <a:avLst/>
          </a:prstGeom>
          <a:gradFill flip="none" rotWithShape="1">
            <a:gsLst>
              <a:gs pos="0">
                <a:srgbClr val="547C28"/>
              </a:gs>
              <a:gs pos="49000">
                <a:srgbClr val="71AA36"/>
              </a:gs>
              <a:gs pos="79000">
                <a:srgbClr val="80B249"/>
              </a:gs>
              <a:gs pos="100000">
                <a:srgbClr val="B9D396"/>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0" name="Forma libre: forma 19">
            <a:extLst>
              <a:ext uri="{FF2B5EF4-FFF2-40B4-BE49-F238E27FC236}">
                <a16:creationId xmlns:a16="http://schemas.microsoft.com/office/drawing/2014/main" id="{66625673-0511-48A2-8F71-66D9B2159998}"/>
              </a:ext>
            </a:extLst>
          </p:cNvPr>
          <p:cNvSpPr/>
          <p:nvPr/>
        </p:nvSpPr>
        <p:spPr>
          <a:xfrm>
            <a:off x="5810250" y="2978220"/>
            <a:ext cx="4203312" cy="1060379"/>
          </a:xfrm>
          <a:custGeom>
            <a:avLst/>
            <a:gdLst>
              <a:gd name="connsiteX0" fmla="*/ 2791544 w 4203312"/>
              <a:gd name="connsiteY0" fmla="*/ 0 h 1060379"/>
              <a:gd name="connsiteX1" fmla="*/ 4203312 w 4203312"/>
              <a:gd name="connsiteY1" fmla="*/ 0 h 1060379"/>
              <a:gd name="connsiteX2" fmla="*/ 4203312 w 4203312"/>
              <a:gd name="connsiteY2" fmla="*/ 26895 h 1060379"/>
              <a:gd name="connsiteX3" fmla="*/ 4144532 w 4203312"/>
              <a:gd name="connsiteY3" fmla="*/ 70766 h 1060379"/>
              <a:gd name="connsiteX4" fmla="*/ 1496977 w 4203312"/>
              <a:gd name="connsiteY4" fmla="*/ 1056545 h 1060379"/>
              <a:gd name="connsiteX5" fmla="*/ 1447800 w 4203312"/>
              <a:gd name="connsiteY5" fmla="*/ 1060379 h 1060379"/>
              <a:gd name="connsiteX6" fmla="*/ 0 w 4203312"/>
              <a:gd name="connsiteY6" fmla="*/ 1060379 h 1060379"/>
              <a:gd name="connsiteX7" fmla="*/ 49177 w 4203312"/>
              <a:gd name="connsiteY7" fmla="*/ 1056545 h 1060379"/>
              <a:gd name="connsiteX8" fmla="*/ 2696730 w 4203312"/>
              <a:gd name="connsiteY8" fmla="*/ 70766 h 106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312" h="1060379">
                <a:moveTo>
                  <a:pt x="2791544" y="0"/>
                </a:moveTo>
                <a:lnTo>
                  <a:pt x="4203312" y="0"/>
                </a:lnTo>
                <a:lnTo>
                  <a:pt x="4203312" y="26895"/>
                </a:lnTo>
                <a:lnTo>
                  <a:pt x="4144532" y="70766"/>
                </a:lnTo>
                <a:cubicBezTo>
                  <a:pt x="3385574" y="604787"/>
                  <a:pt x="2479976" y="955749"/>
                  <a:pt x="1496977" y="1056545"/>
                </a:cubicBezTo>
                <a:lnTo>
                  <a:pt x="1447800" y="1060379"/>
                </a:lnTo>
                <a:lnTo>
                  <a:pt x="0" y="1060379"/>
                </a:lnTo>
                <a:lnTo>
                  <a:pt x="49177" y="1056545"/>
                </a:lnTo>
                <a:cubicBezTo>
                  <a:pt x="1032177" y="955748"/>
                  <a:pt x="1937774" y="604786"/>
                  <a:pt x="2696730" y="70766"/>
                </a:cubicBezTo>
                <a:close/>
              </a:path>
            </a:pathLst>
          </a:custGeom>
          <a:gradFill flip="none" rotWithShape="1">
            <a:gsLst>
              <a:gs pos="0">
                <a:srgbClr val="547C28"/>
              </a:gs>
              <a:gs pos="24000">
                <a:srgbClr val="71AA36"/>
              </a:gs>
              <a:gs pos="65000">
                <a:srgbClr val="C0D79F"/>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1" name="Forma libre: forma 20">
            <a:extLst>
              <a:ext uri="{FF2B5EF4-FFF2-40B4-BE49-F238E27FC236}">
                <a16:creationId xmlns:a16="http://schemas.microsoft.com/office/drawing/2014/main" id="{A2BDE2DC-0ECB-46CB-9B38-7A6027FA691C}"/>
              </a:ext>
            </a:extLst>
          </p:cNvPr>
          <p:cNvSpPr/>
          <p:nvPr/>
        </p:nvSpPr>
        <p:spPr>
          <a:xfrm>
            <a:off x="4482906" y="2978219"/>
            <a:ext cx="4203312" cy="1060379"/>
          </a:xfrm>
          <a:custGeom>
            <a:avLst/>
            <a:gdLst>
              <a:gd name="connsiteX0" fmla="*/ 2791544 w 4203312"/>
              <a:gd name="connsiteY0" fmla="*/ 0 h 1060379"/>
              <a:gd name="connsiteX1" fmla="*/ 4203312 w 4203312"/>
              <a:gd name="connsiteY1" fmla="*/ 0 h 1060379"/>
              <a:gd name="connsiteX2" fmla="*/ 4203312 w 4203312"/>
              <a:gd name="connsiteY2" fmla="*/ 26895 h 1060379"/>
              <a:gd name="connsiteX3" fmla="*/ 4144532 w 4203312"/>
              <a:gd name="connsiteY3" fmla="*/ 70766 h 1060379"/>
              <a:gd name="connsiteX4" fmla="*/ 1496977 w 4203312"/>
              <a:gd name="connsiteY4" fmla="*/ 1056545 h 1060379"/>
              <a:gd name="connsiteX5" fmla="*/ 1447800 w 4203312"/>
              <a:gd name="connsiteY5" fmla="*/ 1060379 h 1060379"/>
              <a:gd name="connsiteX6" fmla="*/ 0 w 4203312"/>
              <a:gd name="connsiteY6" fmla="*/ 1060379 h 1060379"/>
              <a:gd name="connsiteX7" fmla="*/ 49177 w 4203312"/>
              <a:gd name="connsiteY7" fmla="*/ 1056545 h 1060379"/>
              <a:gd name="connsiteX8" fmla="*/ 2696730 w 4203312"/>
              <a:gd name="connsiteY8" fmla="*/ 70766 h 106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312" h="1060379">
                <a:moveTo>
                  <a:pt x="2791544" y="0"/>
                </a:moveTo>
                <a:lnTo>
                  <a:pt x="4203312" y="0"/>
                </a:lnTo>
                <a:lnTo>
                  <a:pt x="4203312" y="26895"/>
                </a:lnTo>
                <a:lnTo>
                  <a:pt x="4144532" y="70766"/>
                </a:lnTo>
                <a:cubicBezTo>
                  <a:pt x="3385574" y="604787"/>
                  <a:pt x="2479976" y="955749"/>
                  <a:pt x="1496977" y="1056545"/>
                </a:cubicBezTo>
                <a:lnTo>
                  <a:pt x="1447800" y="1060379"/>
                </a:lnTo>
                <a:lnTo>
                  <a:pt x="0" y="1060379"/>
                </a:lnTo>
                <a:lnTo>
                  <a:pt x="49177" y="1056545"/>
                </a:lnTo>
                <a:cubicBezTo>
                  <a:pt x="1032177" y="955748"/>
                  <a:pt x="1937774" y="604786"/>
                  <a:pt x="2696730" y="70766"/>
                </a:cubicBezTo>
                <a:close/>
              </a:path>
            </a:pathLst>
          </a:custGeom>
          <a:solidFill>
            <a:srgbClr val="9BC2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CuadroTexto 21">
            <a:extLst>
              <a:ext uri="{FF2B5EF4-FFF2-40B4-BE49-F238E27FC236}">
                <a16:creationId xmlns:a16="http://schemas.microsoft.com/office/drawing/2014/main" id="{FEAA5349-2AF6-422B-B96F-B1B88D93F033}"/>
              </a:ext>
            </a:extLst>
          </p:cNvPr>
          <p:cNvSpPr txBox="1"/>
          <p:nvPr/>
        </p:nvSpPr>
        <p:spPr>
          <a:xfrm>
            <a:off x="289144" y="3253769"/>
            <a:ext cx="5231963" cy="523220"/>
          </a:xfrm>
          <a:prstGeom prst="rect">
            <a:avLst/>
          </a:prstGeom>
          <a:noFill/>
        </p:spPr>
        <p:txBody>
          <a:bodyPr wrap="square">
            <a:spAutoFit/>
          </a:bodyPr>
          <a:lstStyle/>
          <a:p>
            <a:r>
              <a:rPr lang="en-US" sz="2800" b="1" dirty="0">
                <a:solidFill>
                  <a:schemeClr val="bg1"/>
                </a:solidFill>
                <a:latin typeface="Montserrat" panose="00000500000000000000" pitchFamily="2" charset="0"/>
              </a:rPr>
              <a:t>SXS-CON</a:t>
            </a:r>
          </a:p>
        </p:txBody>
      </p:sp>
      <p:sp>
        <p:nvSpPr>
          <p:cNvPr id="24" name="CuadroTexto 23">
            <a:extLst>
              <a:ext uri="{FF2B5EF4-FFF2-40B4-BE49-F238E27FC236}">
                <a16:creationId xmlns:a16="http://schemas.microsoft.com/office/drawing/2014/main" id="{653D3634-486A-4FA0-9036-D301C921590E}"/>
              </a:ext>
            </a:extLst>
          </p:cNvPr>
          <p:cNvSpPr txBox="1"/>
          <p:nvPr/>
        </p:nvSpPr>
        <p:spPr>
          <a:xfrm>
            <a:off x="2175143" y="3363178"/>
            <a:ext cx="5231963" cy="369332"/>
          </a:xfrm>
          <a:prstGeom prst="rect">
            <a:avLst/>
          </a:prstGeom>
          <a:noFill/>
        </p:spPr>
        <p:txBody>
          <a:bodyPr wrap="square">
            <a:spAutoFit/>
          </a:bodyPr>
          <a:lstStyle/>
          <a:p>
            <a:r>
              <a:rPr lang="en-US" i="1" dirty="0">
                <a:solidFill>
                  <a:schemeClr val="bg1"/>
                </a:solidFill>
                <a:latin typeface="Montserrat" panose="00000500000000000000" pitchFamily="2" charset="0"/>
              </a:rPr>
              <a:t>Portable concentrator system</a:t>
            </a:r>
          </a:p>
        </p:txBody>
      </p:sp>
      <p:sp>
        <p:nvSpPr>
          <p:cNvPr id="26" name="CuadroTexto 25">
            <a:extLst>
              <a:ext uri="{FF2B5EF4-FFF2-40B4-BE49-F238E27FC236}">
                <a16:creationId xmlns:a16="http://schemas.microsoft.com/office/drawing/2014/main" id="{345B6E1C-6E47-44C4-AFF5-350CC6218370}"/>
              </a:ext>
            </a:extLst>
          </p:cNvPr>
          <p:cNvSpPr txBox="1"/>
          <p:nvPr/>
        </p:nvSpPr>
        <p:spPr>
          <a:xfrm>
            <a:off x="9816299" y="3099880"/>
            <a:ext cx="2807137" cy="830997"/>
          </a:xfrm>
          <a:prstGeom prst="rect">
            <a:avLst/>
          </a:prstGeom>
          <a:noFill/>
        </p:spPr>
        <p:txBody>
          <a:bodyPr wrap="square">
            <a:spAutoFit/>
          </a:bodyPr>
          <a:lstStyle/>
          <a:p>
            <a:pPr algn="just"/>
            <a:r>
              <a:rPr lang="en-US" sz="1200" i="1" dirty="0">
                <a:solidFill>
                  <a:schemeClr val="bg1"/>
                </a:solidFill>
                <a:latin typeface="Montserrat" panose="00000500000000000000" pitchFamily="2" charset="0"/>
              </a:rPr>
              <a:t>Enhance rapidly the sensitivity and representativeness of your microbiological  assessment by a pre-concentration step. </a:t>
            </a:r>
          </a:p>
        </p:txBody>
      </p:sp>
      <p:sp>
        <p:nvSpPr>
          <p:cNvPr id="33" name="CuadroTexto 32">
            <a:extLst>
              <a:ext uri="{FF2B5EF4-FFF2-40B4-BE49-F238E27FC236}">
                <a16:creationId xmlns:a16="http://schemas.microsoft.com/office/drawing/2014/main" id="{DD7946EE-E5AD-42BC-B7F0-4E40AC6A4809}"/>
              </a:ext>
            </a:extLst>
          </p:cNvPr>
          <p:cNvSpPr txBox="1"/>
          <p:nvPr/>
        </p:nvSpPr>
        <p:spPr>
          <a:xfrm>
            <a:off x="289144" y="4241489"/>
            <a:ext cx="5576921" cy="502573"/>
          </a:xfrm>
          <a:prstGeom prst="rect">
            <a:avLst/>
          </a:prstGeom>
          <a:noFill/>
        </p:spPr>
        <p:txBody>
          <a:bodyPr wrap="square">
            <a:spAutoFit/>
          </a:bodyPr>
          <a:lstStyle/>
          <a:p>
            <a:pPr>
              <a:lnSpc>
                <a:spcPct val="170000"/>
              </a:lnSpc>
              <a:spcBef>
                <a:spcPct val="0"/>
              </a:spcBef>
              <a:spcAft>
                <a:spcPts val="600"/>
              </a:spcAft>
            </a:pPr>
            <a:r>
              <a:rPr lang="en-US" i="1" dirty="0">
                <a:solidFill>
                  <a:srgbClr val="5E8D2D"/>
                </a:solidFill>
                <a:latin typeface="Montserrat" panose="00000500000000000000" pitchFamily="2" charset="0"/>
                <a:ea typeface="+mj-ea"/>
                <a:cs typeface="Myanmar Text" panose="020B0502040204020203" pitchFamily="34" charset="0"/>
              </a:rPr>
              <a:t>Filtration Step : Microorganism trapping</a:t>
            </a:r>
            <a:endParaRPr lang="en-US" sz="1800" i="1" kern="1200" dirty="0">
              <a:solidFill>
                <a:srgbClr val="5E8D2D"/>
              </a:solidFill>
              <a:latin typeface="Montserrat" panose="00000500000000000000" pitchFamily="2" charset="0"/>
              <a:ea typeface="+mj-ea"/>
              <a:cs typeface="Myanmar Text" panose="020B0502040204020203" pitchFamily="34" charset="0"/>
            </a:endParaRPr>
          </a:p>
        </p:txBody>
      </p:sp>
      <p:sp>
        <p:nvSpPr>
          <p:cNvPr id="71" name="CuadroTexto 70">
            <a:extLst>
              <a:ext uri="{FF2B5EF4-FFF2-40B4-BE49-F238E27FC236}">
                <a16:creationId xmlns:a16="http://schemas.microsoft.com/office/drawing/2014/main" id="{734F9EED-A998-4064-A639-1BB358132129}"/>
              </a:ext>
            </a:extLst>
          </p:cNvPr>
          <p:cNvSpPr txBox="1"/>
          <p:nvPr/>
        </p:nvSpPr>
        <p:spPr>
          <a:xfrm>
            <a:off x="212309" y="7401803"/>
            <a:ext cx="6004309" cy="1815882"/>
          </a:xfrm>
          <a:prstGeom prst="rect">
            <a:avLst/>
          </a:prstGeom>
          <a:noFill/>
        </p:spPr>
        <p:txBody>
          <a:bodyPr wrap="square">
            <a:spAutoFit/>
          </a:bodyPr>
          <a:lstStyle/>
          <a:p>
            <a:pPr marL="171450" indent="-171450">
              <a:buFont typeface="Arial" panose="020B0604020202020204" pitchFamily="34" charset="0"/>
              <a:buChar char="•"/>
            </a:pPr>
            <a:r>
              <a:rPr lang="en-GB" sz="1400" kern="1200" dirty="0">
                <a:solidFill>
                  <a:schemeClr val="tx1"/>
                </a:solidFill>
                <a:latin typeface="Montserrat" panose="00000500000000000000" pitchFamily="2" charset="0"/>
                <a:ea typeface="+mn-ea"/>
                <a:cs typeface="Myanmar Text" panose="020B0502040204020203" pitchFamily="34" charset="0"/>
              </a:rPr>
              <a:t>Plug the Concentration kit in the SX-CON.</a:t>
            </a:r>
          </a:p>
          <a:p>
            <a:pPr marL="171450" indent="-171450">
              <a:buFont typeface="Arial" panose="020B0604020202020204" pitchFamily="34" charset="0"/>
              <a:buChar char="•"/>
            </a:pPr>
            <a:endParaRPr lang="en-GB" sz="1400" kern="1200" dirty="0">
              <a:solidFill>
                <a:schemeClr val="tx1"/>
              </a:solidFill>
              <a:latin typeface="Montserrat" panose="00000500000000000000" pitchFamily="2" charset="0"/>
              <a:ea typeface="+mn-ea"/>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Set up the valves in “Filtration Mode”.</a:t>
            </a:r>
          </a:p>
          <a:p>
            <a:pPr marL="171450" indent="-171450">
              <a:buFont typeface="Arial" panose="020B0604020202020204" pitchFamily="34" charset="0"/>
              <a:buChar char="•"/>
            </a:pPr>
            <a:endParaRPr lang="en-GB" sz="1400" dirty="0">
              <a:latin typeface="Montserrat" panose="00000500000000000000" pitchFamily="2" charset="0"/>
              <a:cs typeface="Myanmar Text" panose="020B0502040204020203" pitchFamily="34" charset="0"/>
            </a:endParaRPr>
          </a:p>
          <a:p>
            <a:pPr marL="171450" indent="-171450">
              <a:buFont typeface="Arial" panose="020B0604020202020204" pitchFamily="34" charset="0"/>
              <a:buChar char="•"/>
            </a:pPr>
            <a:r>
              <a:rPr lang="en-GB" sz="1400" kern="1200" dirty="0">
                <a:solidFill>
                  <a:schemeClr val="tx1"/>
                </a:solidFill>
                <a:latin typeface="Montserrat" panose="00000500000000000000" pitchFamily="2" charset="0"/>
                <a:ea typeface="+mn-ea"/>
                <a:cs typeface="Myanmar Text" panose="020B0502040204020203" pitchFamily="34" charset="0"/>
              </a:rPr>
              <a:t>Switch on the filtration button. </a:t>
            </a:r>
          </a:p>
          <a:p>
            <a:pPr marL="171450" indent="-171450">
              <a:buFont typeface="Arial" panose="020B0604020202020204" pitchFamily="34" charset="0"/>
              <a:buChar char="•"/>
            </a:pPr>
            <a:endParaRPr lang="en-GB" sz="1400" kern="1200" dirty="0">
              <a:solidFill>
                <a:schemeClr val="tx1"/>
              </a:solidFill>
              <a:latin typeface="Montserrat" panose="00000500000000000000" pitchFamily="2" charset="0"/>
              <a:ea typeface="+mn-ea"/>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Switch off </a:t>
            </a:r>
            <a:r>
              <a:rPr lang="en-GB" sz="1400" kern="1200" dirty="0">
                <a:solidFill>
                  <a:schemeClr val="tx1"/>
                </a:solidFill>
                <a:latin typeface="Montserrat" panose="00000500000000000000" pitchFamily="2" charset="0"/>
                <a:ea typeface="+mn-ea"/>
                <a:cs typeface="Myanmar Text" panose="020B0502040204020203" pitchFamily="34" charset="0"/>
              </a:rPr>
              <a:t>the filtration button </a:t>
            </a:r>
            <a:r>
              <a:rPr lang="en-GB" sz="1400" dirty="0">
                <a:latin typeface="Montserrat" panose="00000500000000000000" pitchFamily="2" charset="0"/>
                <a:cs typeface="Myanmar Text" panose="020B0502040204020203" pitchFamily="34" charset="0"/>
              </a:rPr>
              <a:t>when all sample has been filtered. </a:t>
            </a:r>
            <a:endParaRPr lang="es-ES" sz="1400" dirty="0"/>
          </a:p>
        </p:txBody>
      </p:sp>
      <p:pic>
        <p:nvPicPr>
          <p:cNvPr id="119" name="Imagen 118" descr="Logotipo, nombre de la empresa&#10;&#10;Descripción generada automáticamente">
            <a:extLst>
              <a:ext uri="{FF2B5EF4-FFF2-40B4-BE49-F238E27FC236}">
                <a16:creationId xmlns:a16="http://schemas.microsoft.com/office/drawing/2014/main" id="{D76C2064-5879-4D26-852B-2C9B8C16313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19452" y="191799"/>
            <a:ext cx="1809261" cy="554166"/>
          </a:xfrm>
          <a:prstGeom prst="rect">
            <a:avLst/>
          </a:prstGeom>
        </p:spPr>
      </p:pic>
      <p:sp>
        <p:nvSpPr>
          <p:cNvPr id="29" name="CuadroTexto 28">
            <a:extLst>
              <a:ext uri="{FF2B5EF4-FFF2-40B4-BE49-F238E27FC236}">
                <a16:creationId xmlns:a16="http://schemas.microsoft.com/office/drawing/2014/main" id="{6776E61B-2303-4B45-B092-FBC2297FC9B3}"/>
              </a:ext>
            </a:extLst>
          </p:cNvPr>
          <p:cNvSpPr txBox="1"/>
          <p:nvPr/>
        </p:nvSpPr>
        <p:spPr>
          <a:xfrm>
            <a:off x="6598878" y="4260473"/>
            <a:ext cx="5576921" cy="502573"/>
          </a:xfrm>
          <a:prstGeom prst="rect">
            <a:avLst/>
          </a:prstGeom>
          <a:noFill/>
        </p:spPr>
        <p:txBody>
          <a:bodyPr wrap="square">
            <a:spAutoFit/>
          </a:bodyPr>
          <a:lstStyle/>
          <a:p>
            <a:pPr>
              <a:lnSpc>
                <a:spcPct val="170000"/>
              </a:lnSpc>
              <a:spcBef>
                <a:spcPct val="0"/>
              </a:spcBef>
              <a:spcAft>
                <a:spcPts val="600"/>
              </a:spcAft>
            </a:pPr>
            <a:r>
              <a:rPr lang="en-US" i="1" dirty="0">
                <a:solidFill>
                  <a:srgbClr val="5E8D2D"/>
                </a:solidFill>
                <a:latin typeface="Montserrat" panose="00000500000000000000" pitchFamily="2" charset="0"/>
                <a:ea typeface="+mj-ea"/>
                <a:cs typeface="Myanmar Text" panose="020B0502040204020203" pitchFamily="34" charset="0"/>
              </a:rPr>
              <a:t>Elution Step : Microorganism recovery</a:t>
            </a:r>
            <a:endParaRPr lang="en-US" sz="1800" i="1" kern="1200" dirty="0">
              <a:solidFill>
                <a:srgbClr val="5E8D2D"/>
              </a:solidFill>
              <a:latin typeface="Montserrat" panose="00000500000000000000" pitchFamily="2" charset="0"/>
              <a:ea typeface="+mj-ea"/>
              <a:cs typeface="Myanmar Text" panose="020B0502040204020203" pitchFamily="34" charset="0"/>
            </a:endParaRPr>
          </a:p>
        </p:txBody>
      </p:sp>
      <p:sp>
        <p:nvSpPr>
          <p:cNvPr id="34" name="CuadroTexto 33">
            <a:extLst>
              <a:ext uri="{FF2B5EF4-FFF2-40B4-BE49-F238E27FC236}">
                <a16:creationId xmlns:a16="http://schemas.microsoft.com/office/drawing/2014/main" id="{19A4FFF6-9B77-488D-B5BF-CCCF5A7CD0DF}"/>
              </a:ext>
            </a:extLst>
          </p:cNvPr>
          <p:cNvSpPr txBox="1"/>
          <p:nvPr/>
        </p:nvSpPr>
        <p:spPr>
          <a:xfrm>
            <a:off x="6628629" y="7585134"/>
            <a:ext cx="5994807" cy="1600438"/>
          </a:xfrm>
          <a:prstGeom prst="rect">
            <a:avLst/>
          </a:prstGeom>
          <a:noFill/>
        </p:spPr>
        <p:txBody>
          <a:bodyPr wrap="square">
            <a:spAutoFit/>
          </a:bodyPr>
          <a:lstStyle/>
          <a:p>
            <a:pPr marL="171450" indent="-171450">
              <a:buFont typeface="Arial" panose="020B0604020202020204" pitchFamily="34" charset="0"/>
              <a:buChar char="•"/>
            </a:pPr>
            <a:r>
              <a:rPr lang="en-GB" sz="1400" kern="1200" dirty="0">
                <a:solidFill>
                  <a:schemeClr val="tx1"/>
                </a:solidFill>
                <a:latin typeface="Montserrat" panose="00000500000000000000" pitchFamily="2" charset="0"/>
                <a:ea typeface="+mn-ea"/>
                <a:cs typeface="Myanmar Text" panose="020B0502040204020203" pitchFamily="34" charset="0"/>
              </a:rPr>
              <a:t>Once the sample is filtrated, the </a:t>
            </a:r>
            <a:r>
              <a:rPr lang="en-GB" sz="1400" dirty="0">
                <a:latin typeface="Montserrat" panose="00000500000000000000" pitchFamily="2" charset="0"/>
                <a:cs typeface="Myanmar Text" panose="020B0502040204020203" pitchFamily="34" charset="0"/>
              </a:rPr>
              <a:t>elution step recovers the microorganism from the filter for testing.</a:t>
            </a:r>
          </a:p>
          <a:p>
            <a:pPr marL="171450" indent="-171450">
              <a:buFont typeface="Arial" panose="020B0604020202020204" pitchFamily="34" charset="0"/>
              <a:buChar char="•"/>
            </a:pPr>
            <a:endParaRPr lang="en-GB" sz="1400" dirty="0">
              <a:latin typeface="Montserrat" panose="00000500000000000000" pitchFamily="2" charset="0"/>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Two syringes are used to pass 5 mL of elution buffer back and forth the filter membrane. </a:t>
            </a:r>
          </a:p>
          <a:p>
            <a:pPr marL="171450" indent="-171450">
              <a:buFont typeface="Arial" panose="020B0604020202020204" pitchFamily="34" charset="0"/>
              <a:buChar char="•"/>
            </a:pPr>
            <a:endParaRPr lang="en-GB" sz="1400" dirty="0">
              <a:latin typeface="Montserrat" panose="00000500000000000000" pitchFamily="2" charset="0"/>
              <a:cs typeface="Myanmar Text" panose="020B0502040204020203" pitchFamily="34" charset="0"/>
            </a:endParaRPr>
          </a:p>
          <a:p>
            <a:pPr marL="171450" indent="-171450">
              <a:buFont typeface="Arial" panose="020B0604020202020204" pitchFamily="34" charset="0"/>
              <a:buChar char="•"/>
            </a:pPr>
            <a:r>
              <a:rPr lang="en-GB" sz="1400" dirty="0">
                <a:latin typeface="Montserrat" panose="00000500000000000000" pitchFamily="2" charset="0"/>
                <a:cs typeface="Myanmar Text" panose="020B0502040204020203" pitchFamily="34" charset="0"/>
              </a:rPr>
              <a:t>The concentrated sample is ready for testing.</a:t>
            </a:r>
            <a:endParaRPr lang="es-ES" sz="1400" dirty="0"/>
          </a:p>
        </p:txBody>
      </p:sp>
      <p:pic>
        <p:nvPicPr>
          <p:cNvPr id="39" name="Imagen 38">
            <a:extLst>
              <a:ext uri="{FF2B5EF4-FFF2-40B4-BE49-F238E27FC236}">
                <a16:creationId xmlns:a16="http://schemas.microsoft.com/office/drawing/2014/main" id="{38022068-A720-474E-8BFA-EA09D26C0472}"/>
              </a:ext>
            </a:extLst>
          </p:cNvPr>
          <p:cNvPicPr>
            <a:picLocks noChangeAspect="1"/>
          </p:cNvPicPr>
          <p:nvPr/>
        </p:nvPicPr>
        <p:blipFill>
          <a:blip r:embed="rId4"/>
          <a:stretch>
            <a:fillRect/>
          </a:stretch>
        </p:blipFill>
        <p:spPr>
          <a:xfrm>
            <a:off x="10739075" y="5052124"/>
            <a:ext cx="638183" cy="1857683"/>
          </a:xfrm>
          <a:prstGeom prst="rect">
            <a:avLst/>
          </a:prstGeom>
        </p:spPr>
      </p:pic>
      <p:sp>
        <p:nvSpPr>
          <p:cNvPr id="40" name="CuadroTexto 39">
            <a:extLst>
              <a:ext uri="{FF2B5EF4-FFF2-40B4-BE49-F238E27FC236}">
                <a16:creationId xmlns:a16="http://schemas.microsoft.com/office/drawing/2014/main" id="{25DE383F-6383-41E6-B90F-09B653F9C698}"/>
              </a:ext>
            </a:extLst>
          </p:cNvPr>
          <p:cNvSpPr txBox="1"/>
          <p:nvPr/>
        </p:nvSpPr>
        <p:spPr>
          <a:xfrm>
            <a:off x="10397292" y="6963044"/>
            <a:ext cx="1321750" cy="461665"/>
          </a:xfrm>
          <a:prstGeom prst="rect">
            <a:avLst/>
          </a:prstGeom>
          <a:noFill/>
        </p:spPr>
        <p:txBody>
          <a:bodyPr wrap="square" rtlCol="0">
            <a:spAutoFit/>
          </a:bodyPr>
          <a:lstStyle/>
          <a:p>
            <a:pPr algn="ctr"/>
            <a:r>
              <a:rPr lang="es-ES" sz="1200" b="1" dirty="0" err="1">
                <a:latin typeface="Montserrat" panose="00000500000000000000" pitchFamily="2" charset="0"/>
                <a:cs typeface="Myanmar Text" panose="020B0502040204020203" pitchFamily="34" charset="0"/>
              </a:rPr>
              <a:t>Concentrated</a:t>
            </a:r>
            <a:r>
              <a:rPr lang="es-ES" sz="1200" b="1" dirty="0">
                <a:latin typeface="Montserrat" panose="00000500000000000000" pitchFamily="2" charset="0"/>
                <a:cs typeface="Myanmar Text" panose="020B0502040204020203" pitchFamily="34" charset="0"/>
              </a:rPr>
              <a:t> </a:t>
            </a:r>
            <a:r>
              <a:rPr lang="es-ES" sz="1200" b="1" dirty="0" err="1">
                <a:latin typeface="Montserrat" panose="00000500000000000000" pitchFamily="2" charset="0"/>
                <a:cs typeface="Myanmar Text" panose="020B0502040204020203" pitchFamily="34" charset="0"/>
              </a:rPr>
              <a:t>sample</a:t>
            </a:r>
            <a:endParaRPr lang="es-ES" sz="1200" b="1" dirty="0">
              <a:latin typeface="Montserrat" panose="00000500000000000000" pitchFamily="2" charset="0"/>
              <a:cs typeface="Myanmar Text" panose="020B0502040204020203" pitchFamily="34" charset="0"/>
            </a:endParaRPr>
          </a:p>
        </p:txBody>
      </p:sp>
      <p:sp>
        <p:nvSpPr>
          <p:cNvPr id="47" name="Rectángulo 46">
            <a:extLst>
              <a:ext uri="{FF2B5EF4-FFF2-40B4-BE49-F238E27FC236}">
                <a16:creationId xmlns:a16="http://schemas.microsoft.com/office/drawing/2014/main" id="{F497302F-AF69-4D41-AB03-554BB9C7E1E7}"/>
              </a:ext>
            </a:extLst>
          </p:cNvPr>
          <p:cNvSpPr/>
          <p:nvPr/>
        </p:nvSpPr>
        <p:spPr>
          <a:xfrm rot="5400000">
            <a:off x="3815153" y="6704413"/>
            <a:ext cx="4971566" cy="45719"/>
          </a:xfrm>
          <a:prstGeom prst="rect">
            <a:avLst/>
          </a:prstGeom>
          <a:solidFill>
            <a:srgbClr val="8DB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Imagen 30">
            <a:extLst>
              <a:ext uri="{FF2B5EF4-FFF2-40B4-BE49-F238E27FC236}">
                <a16:creationId xmlns:a16="http://schemas.microsoft.com/office/drawing/2014/main" id="{4F4932F5-9352-4574-838A-670CDF47494F}"/>
              </a:ext>
            </a:extLst>
          </p:cNvPr>
          <p:cNvPicPr>
            <a:picLocks noChangeAspect="1"/>
          </p:cNvPicPr>
          <p:nvPr/>
        </p:nvPicPr>
        <p:blipFill>
          <a:blip r:embed="rId5"/>
          <a:stretch>
            <a:fillRect/>
          </a:stretch>
        </p:blipFill>
        <p:spPr>
          <a:xfrm>
            <a:off x="4395085" y="7400185"/>
            <a:ext cx="1636164" cy="1191856"/>
          </a:xfrm>
          <a:prstGeom prst="rect">
            <a:avLst/>
          </a:prstGeom>
          <a:effectLst>
            <a:outerShdw blurRad="50800" dist="38100" dir="2700000" algn="tl" rotWithShape="0">
              <a:prstClr val="black">
                <a:alpha val="40000"/>
              </a:prstClr>
            </a:outerShdw>
          </a:effectLst>
        </p:spPr>
      </p:pic>
      <p:sp>
        <p:nvSpPr>
          <p:cNvPr id="2" name="Flecha: a la derecha 1">
            <a:extLst>
              <a:ext uri="{FF2B5EF4-FFF2-40B4-BE49-F238E27FC236}">
                <a16:creationId xmlns:a16="http://schemas.microsoft.com/office/drawing/2014/main" id="{2F3A615C-096E-4915-A029-34BC4A5415F9}"/>
              </a:ext>
            </a:extLst>
          </p:cNvPr>
          <p:cNvSpPr/>
          <p:nvPr/>
        </p:nvSpPr>
        <p:spPr>
          <a:xfrm>
            <a:off x="3882689" y="7884902"/>
            <a:ext cx="474628" cy="222421"/>
          </a:xfrm>
          <a:prstGeom prst="rightArrow">
            <a:avLst/>
          </a:prstGeom>
          <a:solidFill>
            <a:srgbClr val="78A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C279ED14-2F7B-4E3E-AB0F-565FE1CE05E6}"/>
              </a:ext>
            </a:extLst>
          </p:cNvPr>
          <p:cNvPicPr>
            <a:picLocks noChangeAspect="1"/>
          </p:cNvPicPr>
          <p:nvPr/>
        </p:nvPicPr>
        <p:blipFill>
          <a:blip r:embed="rId6"/>
          <a:stretch>
            <a:fillRect/>
          </a:stretch>
        </p:blipFill>
        <p:spPr>
          <a:xfrm>
            <a:off x="786184" y="4887901"/>
            <a:ext cx="5004760" cy="2269389"/>
          </a:xfrm>
          <a:prstGeom prst="rect">
            <a:avLst/>
          </a:prstGeom>
        </p:spPr>
      </p:pic>
      <p:pic>
        <p:nvPicPr>
          <p:cNvPr id="15" name="Imagen 14">
            <a:extLst>
              <a:ext uri="{FF2B5EF4-FFF2-40B4-BE49-F238E27FC236}">
                <a16:creationId xmlns:a16="http://schemas.microsoft.com/office/drawing/2014/main" id="{46E28DD6-ACB9-43F6-B788-2B0A0C4D8249}"/>
              </a:ext>
            </a:extLst>
          </p:cNvPr>
          <p:cNvPicPr>
            <a:picLocks noChangeAspect="1"/>
          </p:cNvPicPr>
          <p:nvPr/>
        </p:nvPicPr>
        <p:blipFill>
          <a:blip r:embed="rId7"/>
          <a:stretch>
            <a:fillRect/>
          </a:stretch>
        </p:blipFill>
        <p:spPr>
          <a:xfrm>
            <a:off x="7142466" y="4882405"/>
            <a:ext cx="2831254" cy="2632418"/>
          </a:xfrm>
          <a:prstGeom prst="rect">
            <a:avLst/>
          </a:prstGeom>
        </p:spPr>
      </p:pic>
    </p:spTree>
    <p:extLst>
      <p:ext uri="{BB962C8B-B14F-4D97-AF65-F5344CB8AC3E}">
        <p14:creationId xmlns:p14="http://schemas.microsoft.com/office/powerpoint/2010/main" val="397520365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14472</TotalTime>
  <Words>1653</Words>
  <Application>Microsoft Office PowerPoint</Application>
  <PresentationFormat>Papel A3 (297 x 420 mm)</PresentationFormat>
  <Paragraphs>321</Paragraphs>
  <Slides>8</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vt:i4>
      </vt:variant>
    </vt:vector>
  </HeadingPairs>
  <TitlesOfParts>
    <vt:vector size="14" baseType="lpstr">
      <vt:lpstr>Arial</vt:lpstr>
      <vt:lpstr>Calibri</vt:lpstr>
      <vt:lpstr>Calibri Light</vt:lpstr>
      <vt:lpstr>Montserrat</vt:lpstr>
      <vt:lpstr>Montserrat Bold</vt:lpstr>
      <vt:lpstr>Tema de Office</vt:lpstr>
      <vt:lpstr>Presentación de PowerPoint</vt:lpstr>
      <vt:lpstr>Presentación de PowerPoint</vt:lpstr>
      <vt:lpstr>Presentación de PowerPoint</vt:lpstr>
      <vt:lpstr>Presentación de PowerPoint</vt:lpstr>
      <vt:lpstr>BACKUP SLIDES</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Pedro Antonio Cordero</dc:creator>
  <cp:lastModifiedBy>Pedro Antonio Cordero</cp:lastModifiedBy>
  <cp:revision>37</cp:revision>
  <cp:lastPrinted>2021-12-28T17:19:58Z</cp:lastPrinted>
  <dcterms:created xsi:type="dcterms:W3CDTF">2021-12-19T17:59:04Z</dcterms:created>
  <dcterms:modified xsi:type="dcterms:W3CDTF">2022-01-12T11:23:10Z</dcterms:modified>
</cp:coreProperties>
</file>